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57" r:id="rId18"/>
    <p:sldId id="271" r:id="rId19"/>
    <p:sldId id="272" r:id="rId20"/>
    <p:sldId id="353" r:id="rId21"/>
    <p:sldId id="354" r:id="rId22"/>
    <p:sldId id="355" r:id="rId23"/>
    <p:sldId id="273" r:id="rId24"/>
    <p:sldId id="352" r:id="rId25"/>
    <p:sldId id="356" r:id="rId26"/>
    <p:sldId id="358" r:id="rId27"/>
    <p:sldId id="361" r:id="rId28"/>
    <p:sldId id="359" r:id="rId29"/>
    <p:sldId id="340" r:id="rId30"/>
    <p:sldId id="341" r:id="rId31"/>
    <p:sldId id="291" r:id="rId32"/>
    <p:sldId id="283" r:id="rId33"/>
    <p:sldId id="281" r:id="rId34"/>
    <p:sldId id="282" r:id="rId35"/>
    <p:sldId id="293" r:id="rId36"/>
    <p:sldId id="277" r:id="rId37"/>
    <p:sldId id="278" r:id="rId38"/>
    <p:sldId id="286" r:id="rId39"/>
    <p:sldId id="284" r:id="rId40"/>
    <p:sldId id="290" r:id="rId41"/>
    <p:sldId id="289" r:id="rId42"/>
    <p:sldId id="285" r:id="rId43"/>
    <p:sldId id="297" r:id="rId44"/>
    <p:sldId id="298" r:id="rId45"/>
    <p:sldId id="299" r:id="rId46"/>
    <p:sldId id="296" r:id="rId47"/>
    <p:sldId id="295" r:id="rId48"/>
    <p:sldId id="300" r:id="rId49"/>
    <p:sldId id="304" r:id="rId50"/>
    <p:sldId id="303" r:id="rId51"/>
    <p:sldId id="362" r:id="rId52"/>
    <p:sldId id="274" r:id="rId53"/>
    <p:sldId id="275" r:id="rId54"/>
    <p:sldId id="363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9" r:id="rId64"/>
    <p:sldId id="364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7" r:id="rId78"/>
    <p:sldId id="338" r:id="rId79"/>
    <p:sldId id="339" r:id="rId80"/>
    <p:sldId id="342" r:id="rId81"/>
    <p:sldId id="343" r:id="rId82"/>
    <p:sldId id="344" r:id="rId83"/>
    <p:sldId id="345" r:id="rId84"/>
    <p:sldId id="301" r:id="rId85"/>
    <p:sldId id="365" r:id="rId86"/>
    <p:sldId id="366" r:id="rId87"/>
    <p:sldId id="367" r:id="rId88"/>
    <p:sldId id="346" r:id="rId89"/>
    <p:sldId id="347" r:id="rId90"/>
    <p:sldId id="348" r:id="rId91"/>
    <p:sldId id="349" r:id="rId92"/>
    <p:sldId id="350" r:id="rId93"/>
    <p:sldId id="351" r:id="rId94"/>
  </p:sldIdLst>
  <p:sldSz cx="9144000" cy="6858000" type="screen4x3"/>
  <p:notesSz cx="6858000" cy="9144000"/>
  <p:embeddedFontLst>
    <p:embeddedFont>
      <p:font typeface="Arvo" panose="020B0604020202020204" charset="0"/>
      <p:regular r:id="rId96"/>
      <p:bold r:id="rId97"/>
      <p:italic r:id="rId98"/>
      <p:boldItalic r:id="rId99"/>
    </p:embeddedFont>
    <p:embeddedFont>
      <p:font typeface="Calibri" panose="020F0502020204030204" pitchFamily="34" charset="0"/>
      <p:regular r:id="rId100"/>
      <p:bold r:id="rId101"/>
      <p:italic r:id="rId102"/>
      <p:boldItalic r:id="rId103"/>
    </p:embeddedFont>
    <p:embeddedFont>
      <p:font typeface="Verdana" panose="020B0604030504040204" pitchFamily="34" charset="0"/>
      <p:regular r:id="rId104"/>
      <p:bold r:id="rId105"/>
      <p:italic r:id="rId106"/>
      <p:boldItalic r:id="rId10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1" roundtripDataSignature="AMtx7mi42wyxiOidf1xyAuPfmFuhqa0i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DE9141-9E9D-497B-8011-F1EE12B9E02E}">
  <a:tblStyle styleId="{51DE9141-9E9D-497B-8011-F1EE12B9E02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-8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font" Target="fonts/font12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7.fntdata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8.fntdata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5.fntdata"/><Relationship Id="rId105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3.fntdata"/><Relationship Id="rId121" Type="http://customschemas.google.com/relationships/presentationmetadata" Target="meta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7" name="Google Shape;1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52cfd493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1352cfd493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g1352cfd493c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0" name="Google Shape;730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7" name="Google Shape;73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352cfd493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1352cfd493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9" name="Google Shape;359;g1352cfd493c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4860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7" name="Google Shape;40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8" name="Google Shape;38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7" name="Google Shape;43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0" name="Google Shape;48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9" name="Google Shape;50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6" name="Google Shape;51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5" name="Google Shape;52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  <p:sp>
        <p:nvSpPr>
          <p:cNvPr id="535" name="Google Shape;53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6" name="Google Shape;53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8" name="Google Shape;57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4" name="Google Shape;584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3" name="Google Shape;59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0" name="Google Shape;60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9" name="Google Shape;60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0" name="Google Shape;620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2" name="Google Shape;63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8" name="Google Shape;638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4" name="Google Shape;644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0" name="Google Shape;65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6" name="Google Shape;656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6" name="Google Shape;66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2" name="Google Shape;67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2" name="Google Shape;71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8" name="Google Shape;718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4" name="Google Shape;724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3" name="Google Shape;74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9" name="Google Shape;749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5" name="Google Shape;755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1" name="Google Shape;761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352cfd493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g1352cfd493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g1352cfd493c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102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7" name="Google Shape;767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2" name="Google Shape;772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3" name="Google Shape;773;p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89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9" name="Google Shape;779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4" name="Google Shape;784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9" name="Google Shape;789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5" name="Google Shape;795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10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6" name="Google Shape;76;p10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10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8" name="Google Shape;78;p1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4" name="Google Shape;84;p10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5" name="Google Shape;85;p10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0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1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1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, Clip Art και Κείμενο" type="clipArtAndTx">
  <p:cSld name="CLIPART_AND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2"/>
          <p:cNvSpPr txBox="1">
            <a:spLocks noGrp="1"/>
          </p:cNvSpPr>
          <p:nvPr>
            <p:ph type="title"/>
          </p:nvPr>
        </p:nvSpPr>
        <p:spPr>
          <a:xfrm>
            <a:off x="682625" y="228600"/>
            <a:ext cx="8080375" cy="16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2"/>
          <p:cNvSpPr>
            <a:spLocks noGrp="1"/>
          </p:cNvSpPr>
          <p:nvPr>
            <p:ph type="clipArt" idx="2"/>
          </p:nvPr>
        </p:nvSpPr>
        <p:spPr>
          <a:xfrm>
            <a:off x="682625" y="1981200"/>
            <a:ext cx="38100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02"/>
          <p:cNvSpPr txBox="1">
            <a:spLocks noGrp="1"/>
          </p:cNvSpPr>
          <p:nvPr>
            <p:ph type="body" idx="1"/>
          </p:nvPr>
        </p:nvSpPr>
        <p:spPr>
          <a:xfrm>
            <a:off x="4645025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2"/>
          <p:cNvSpPr txBox="1">
            <a:spLocks noGrp="1"/>
          </p:cNvSpPr>
          <p:nvPr>
            <p:ph type="dt" idx="10"/>
          </p:nvPr>
        </p:nvSpPr>
        <p:spPr>
          <a:xfrm>
            <a:off x="7215188" y="6442075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2"/>
          <p:cNvSpPr txBox="1">
            <a:spLocks noGrp="1"/>
          </p:cNvSpPr>
          <p:nvPr>
            <p:ph type="ftr" idx="11"/>
          </p:nvPr>
        </p:nvSpPr>
        <p:spPr>
          <a:xfrm>
            <a:off x="682625" y="6365875"/>
            <a:ext cx="426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2"/>
          <p:cNvSpPr txBox="1">
            <a:spLocks noGrp="1"/>
          </p:cNvSpPr>
          <p:nvPr>
            <p:ph type="sldNum" idx="12"/>
          </p:nvPr>
        </p:nvSpPr>
        <p:spPr>
          <a:xfrm>
            <a:off x="7199313" y="6148388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572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4572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572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572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4 Αντικείμενα" type="fourObj">
  <p:cSld name="FOUR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3"/>
          <p:cNvSpPr txBox="1">
            <a:spLocks noGrp="1"/>
          </p:cNvSpPr>
          <p:nvPr>
            <p:ph type="title"/>
          </p:nvPr>
        </p:nvSpPr>
        <p:spPr>
          <a:xfrm>
            <a:off x="682625" y="228600"/>
            <a:ext cx="8080375" cy="16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3"/>
          <p:cNvSpPr txBox="1">
            <a:spLocks noGrp="1"/>
          </p:cNvSpPr>
          <p:nvPr>
            <p:ph type="body" idx="1"/>
          </p:nvPr>
        </p:nvSpPr>
        <p:spPr>
          <a:xfrm>
            <a:off x="682625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3"/>
          <p:cNvSpPr txBox="1">
            <a:spLocks noGrp="1"/>
          </p:cNvSpPr>
          <p:nvPr>
            <p:ph type="body" idx="2"/>
          </p:nvPr>
        </p:nvSpPr>
        <p:spPr>
          <a:xfrm>
            <a:off x="4645025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03"/>
          <p:cNvSpPr txBox="1">
            <a:spLocks noGrp="1"/>
          </p:cNvSpPr>
          <p:nvPr>
            <p:ph type="body" idx="3"/>
          </p:nvPr>
        </p:nvSpPr>
        <p:spPr>
          <a:xfrm>
            <a:off x="682625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03"/>
          <p:cNvSpPr txBox="1">
            <a:spLocks noGrp="1"/>
          </p:cNvSpPr>
          <p:nvPr>
            <p:ph type="body" idx="4"/>
          </p:nvPr>
        </p:nvSpPr>
        <p:spPr>
          <a:xfrm>
            <a:off x="4645025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03"/>
          <p:cNvSpPr txBox="1">
            <a:spLocks noGrp="1"/>
          </p:cNvSpPr>
          <p:nvPr>
            <p:ph type="dt" idx="10"/>
          </p:nvPr>
        </p:nvSpPr>
        <p:spPr>
          <a:xfrm>
            <a:off x="7215188" y="6442075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3"/>
          <p:cNvSpPr txBox="1">
            <a:spLocks noGrp="1"/>
          </p:cNvSpPr>
          <p:nvPr>
            <p:ph type="ftr" idx="11"/>
          </p:nvPr>
        </p:nvSpPr>
        <p:spPr>
          <a:xfrm>
            <a:off x="682625" y="6365875"/>
            <a:ext cx="426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3"/>
          <p:cNvSpPr txBox="1">
            <a:spLocks noGrp="1"/>
          </p:cNvSpPr>
          <p:nvPr>
            <p:ph type="sldNum" idx="12"/>
          </p:nvPr>
        </p:nvSpPr>
        <p:spPr>
          <a:xfrm>
            <a:off x="7199313" y="6148388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572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4572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572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572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5" name="Google Shape;55;p10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" name="Google Shape;56;p1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, Κείμενο και Clip Art" type="txAndClipArt">
  <p:cSld name="TEXT_AND_CLIPAR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5"/>
          <p:cNvSpPr txBox="1">
            <a:spLocks noGrp="1"/>
          </p:cNvSpPr>
          <p:nvPr>
            <p:ph type="title"/>
          </p:nvPr>
        </p:nvSpPr>
        <p:spPr>
          <a:xfrm>
            <a:off x="682625" y="228600"/>
            <a:ext cx="8080375" cy="16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5"/>
          <p:cNvSpPr txBox="1">
            <a:spLocks noGrp="1"/>
          </p:cNvSpPr>
          <p:nvPr>
            <p:ph type="body" idx="1"/>
          </p:nvPr>
        </p:nvSpPr>
        <p:spPr>
          <a:xfrm>
            <a:off x="682625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05"/>
          <p:cNvSpPr>
            <a:spLocks noGrp="1"/>
          </p:cNvSpPr>
          <p:nvPr>
            <p:ph type="clipArt" idx="2"/>
          </p:nvPr>
        </p:nvSpPr>
        <p:spPr>
          <a:xfrm>
            <a:off x="4645025" y="1981200"/>
            <a:ext cx="38100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05"/>
          <p:cNvSpPr txBox="1">
            <a:spLocks noGrp="1"/>
          </p:cNvSpPr>
          <p:nvPr>
            <p:ph type="dt" idx="10"/>
          </p:nvPr>
        </p:nvSpPr>
        <p:spPr>
          <a:xfrm>
            <a:off x="7215188" y="6442075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5"/>
          <p:cNvSpPr txBox="1">
            <a:spLocks noGrp="1"/>
          </p:cNvSpPr>
          <p:nvPr>
            <p:ph type="ftr" idx="11"/>
          </p:nvPr>
        </p:nvSpPr>
        <p:spPr>
          <a:xfrm>
            <a:off x="682625" y="6365875"/>
            <a:ext cx="426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5"/>
          <p:cNvSpPr txBox="1">
            <a:spLocks noGrp="1"/>
          </p:cNvSpPr>
          <p:nvPr>
            <p:ph type="sldNum" idx="12"/>
          </p:nvPr>
        </p:nvSpPr>
        <p:spPr>
          <a:xfrm>
            <a:off x="7199313" y="6148388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572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4572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572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572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EF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hyperlink" Target="http://epasyros.wixsite.com/epasyro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sa-network.eu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vironmental-health-crisis.weebly.com/activity-june-21.html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-sel.eu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alteravita-cyclades.gr/mod/resource/view.php?id=879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rc.fr/pages-new/?ref_partie=jte&amp;trad=fr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rc.fr/pages-new/?ref_partie=jte&amp;trad=fr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hyperlink" Target="http://www.ithakes.gr/" TargetMode="External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rc.fr/?p=pages/pages_fr/spectacles&amp;ref_article=412&amp;get_categorie=4&amp;get_rubrique=9&amp;get_sousrubrique=37&amp;trad=fr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rc.fr/?p=pages/pages_fr/spectacles&amp;ref_article=412&amp;get_categorie=4&amp;get_rubrique=9&amp;get_sousrubrique=37&amp;trad=fr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rc.fr/?p=pages/pages_fr/spectacles&amp;ref_article=412&amp;get_categorie=4&amp;get_rubrique=9&amp;get_sousrubrique=37&amp;trad=fr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rc.fr/?p=pages/pages_fr/spectacles&amp;ref_article=412&amp;get_categorie=4&amp;get_rubrique=9&amp;get_sousrubrique=37&amp;trad=fr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rc.fr/pages-new/?p=rubriques/blocs&amp;ref_partie=jte&amp;get_categorie=18&amp;get_rubrique=49&amp;trad=fr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rearc.fr/pages-new/doc/Seminaire2016-Miltos.pdf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erasmus-plus.gr/home/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-learning.alteravita.eu/course/index.php?categoryid=7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-sel.eu/course/index.php?categoryid=15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en-sel.eu/course/view.php?id=26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liveontheisland.eu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 txBox="1">
            <a:spLocks noGrp="1"/>
          </p:cNvSpPr>
          <p:nvPr>
            <p:ph type="body" idx="1"/>
          </p:nvPr>
        </p:nvSpPr>
        <p:spPr>
          <a:xfrm>
            <a:off x="-80420" y="-436757"/>
            <a:ext cx="9144000" cy="58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br>
              <a:rPr lang="en-US" dirty="0">
                <a:solidFill>
                  <a:srgbClr val="C00000"/>
                </a:solidFill>
              </a:rPr>
            </a:br>
            <a:endParaRPr dirty="0">
              <a:solidFill>
                <a:srgbClr val="C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endParaRPr lang="en-US" sz="2400" b="1" i="0" dirty="0">
              <a:solidFill>
                <a:srgbClr val="C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endParaRPr lang="en-US" sz="2400" b="1" i="0" dirty="0">
              <a:solidFill>
                <a:srgbClr val="C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endParaRPr lang="en-US" sz="2400" b="1" i="0" dirty="0">
              <a:solidFill>
                <a:srgbClr val="C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endParaRPr lang="en-US" sz="2400" b="1" dirty="0">
              <a:solidFill>
                <a:srgbClr val="C00000"/>
              </a:solidFill>
              <a:latin typeface="Arvo"/>
              <a:ea typeface="Arvo"/>
              <a:cs typeface="Arvo"/>
              <a:sym typeface="Arvo"/>
            </a:endParaRPr>
          </a:p>
          <a:p>
            <a:pPr marL="0" indent="0" algn="ctr">
              <a:spcBef>
                <a:spcPts val="640"/>
              </a:spcBef>
              <a:buClr>
                <a:schemeClr val="dk2"/>
              </a:buClr>
              <a:buSzPts val="3200"/>
              <a:buNone/>
            </a:pPr>
            <a:r>
              <a:rPr lang="en-US" sz="3200" b="1" i="0" dirty="0">
                <a:solidFill>
                  <a:srgbClr val="C00000"/>
                </a:solidFill>
                <a:latin typeface="Arvo"/>
                <a:ea typeface="Arvo"/>
                <a:cs typeface="Arvo"/>
                <a:sym typeface="Arvo"/>
              </a:rPr>
              <a:t>ERASMUS+</a:t>
            </a: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 sz="4600" b="1" dirty="0">
                <a:solidFill>
                  <a:schemeClr val="dk2"/>
                </a:solidFill>
              </a:rPr>
              <a:t>Live on the island</a:t>
            </a: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endParaRPr lang="en-US" b="1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endParaRPr lang="en-US" b="1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endParaRPr lang="en-US" b="1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endParaRPr lang="en-US" b="1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 sz="3400" b="1" dirty="0">
                <a:solidFill>
                  <a:schemeClr val="dk2"/>
                </a:solidFill>
              </a:rPr>
              <a:t>1st Training Course</a:t>
            </a:r>
            <a:endParaRPr sz="3400" b="1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 b="1" dirty="0">
                <a:solidFill>
                  <a:schemeClr val="dk2"/>
                </a:solidFill>
              </a:rPr>
              <a:t>18-27/04/2023 CROATIA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 b="1" dirty="0">
                <a:solidFill>
                  <a:schemeClr val="dk2"/>
                </a:solidFill>
              </a:rPr>
              <a:t>Social Cooperative of Cyclades</a:t>
            </a:r>
            <a:br>
              <a:rPr lang="en-US" b="1" dirty="0">
                <a:solidFill>
                  <a:schemeClr val="dk2"/>
                </a:solidFill>
              </a:rPr>
            </a:br>
            <a:r>
              <a:rPr lang="en-US" b="1" dirty="0">
                <a:solidFill>
                  <a:schemeClr val="dk2"/>
                </a:solidFill>
              </a:rPr>
              <a:t>ALTERA VITA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000" b="1" dirty="0">
                <a:solidFill>
                  <a:srgbClr val="002060"/>
                </a:solidFill>
              </a:rPr>
              <a:t>Miltos  Sakellariou</a:t>
            </a:r>
            <a:br>
              <a:rPr lang="en-US" sz="3000" dirty="0">
                <a:solidFill>
                  <a:srgbClr val="002060"/>
                </a:solidFill>
              </a:rPr>
            </a:br>
            <a:r>
              <a:rPr lang="en-US" sz="3000" dirty="0">
                <a:solidFill>
                  <a:srgbClr val="002060"/>
                </a:solidFill>
              </a:rPr>
              <a:t>Chairman of the Board</a:t>
            </a:r>
            <a:br>
              <a:rPr lang="en-US" sz="3000" dirty="0">
                <a:solidFill>
                  <a:srgbClr val="002060"/>
                </a:solidFill>
              </a:rPr>
            </a:br>
            <a:r>
              <a:rPr lang="en-US" sz="3000" dirty="0">
                <a:solidFill>
                  <a:srgbClr val="002060"/>
                </a:solidFill>
              </a:rPr>
              <a:t>MSc Counseling Psychology</a:t>
            </a:r>
            <a:endParaRPr sz="3000" dirty="0"/>
          </a:p>
        </p:txBody>
      </p:sp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DE038A9A-CD9B-4F13-D2A2-3137B2066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719" y="122198"/>
            <a:ext cx="3338561" cy="70041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755A634-8AF5-E735-EC18-191E2E659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3" y="5833236"/>
            <a:ext cx="8922209" cy="933883"/>
          </a:xfrm>
          <a:prstGeom prst="rect">
            <a:avLst/>
          </a:prstGeom>
        </p:spPr>
      </p:pic>
      <p:pic>
        <p:nvPicPr>
          <p:cNvPr id="11" name="Εικόνα 10" descr="Εικόνα που περιέχει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316B9F5B-05EA-2838-A596-FB56147CB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850" y="1775687"/>
            <a:ext cx="1907457" cy="14524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58272"/>
            <a:ext cx="899592" cy="59972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9"/>
          <p:cNvSpPr txBox="1"/>
          <p:nvPr/>
        </p:nvSpPr>
        <p:spPr>
          <a:xfrm>
            <a:off x="1043608" y="6309320"/>
            <a:ext cx="11588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Erasmus+</a:t>
            </a:r>
            <a:endParaRPr sz="1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941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br>
              <a:rPr lang="en-US" sz="3100" b="1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100" b="1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BODIES AND SERVICES INVOLVED</a:t>
            </a:r>
            <a:br>
              <a:rPr lang="en-US" b="1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C00000"/>
              </a:solidFill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-198276" y="1238519"/>
            <a:ext cx="9540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320040" marR="0" lvl="0" indent="-32004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84"/>
              <a:buFont typeface="Noto Sans Symbols"/>
              <a:buChar char="◻"/>
            </a:pPr>
            <a:r>
              <a:rPr lang="en-US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Municipality of Syros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0040" marR="0" lvl="0" indent="-32004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20040" marR="0" lvl="0" indent="-32004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184"/>
              <a:buFont typeface="Noto Sans Symbols"/>
              <a:buChar char="◻"/>
            </a:pPr>
            <a:r>
              <a:rPr lang="en-US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Hospital of Syros-KEFIAP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0040" marR="0" lvl="0" indent="-32004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20040" marR="0" lvl="0" indent="-32004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184"/>
              <a:buFont typeface="Noto Sans Symbols"/>
              <a:buChar char="◻"/>
            </a:pPr>
            <a:r>
              <a:rPr lang="en-US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Union of Social Cooperatives of South Aegean -Archipelagos</a:t>
            </a:r>
            <a:endParaRPr sz="2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20040" marR="0" lvl="0" indent="-32004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20040" marR="0" lvl="0" indent="-32004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184"/>
              <a:buFont typeface="Noto Sans Symbols"/>
              <a:buChar char="◻"/>
            </a:pPr>
            <a:r>
              <a:rPr lang="en-US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Society for the Protection of Minors- Public Entity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0040" marR="0" lvl="0" indent="-32004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20040" marR="0" lvl="0" indent="-32004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184"/>
              <a:buFont typeface="Noto Sans Symbols"/>
              <a:buChar char="◻"/>
            </a:pPr>
            <a:r>
              <a:rPr lang="en-US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Association of Blind people of Cyclades -AROGI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0040" marR="0" lvl="0" indent="-32004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20040" marR="0" lvl="0" indent="-32004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rgbClr val="FF0000"/>
              </a:buClr>
              <a:buSzPts val="2184"/>
              <a:buFont typeface="Noto Sans Symbols"/>
              <a:buChar char="◻"/>
            </a:pPr>
            <a:r>
              <a:rPr lang="en-US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Network of Prevention &amp; health promotion of Cyclades.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0040" marR="0" lvl="0" indent="-181356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184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20040" marR="0" lvl="0" indent="-32004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184"/>
              <a:buFont typeface="Noto Sans Symbols"/>
              <a:buChar char="◻"/>
            </a:pPr>
            <a:r>
              <a:rPr lang="en-US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Society of Protection of Minors-Court of Appeal South Aegean</a:t>
            </a:r>
            <a:endParaRPr sz="2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20040" marR="0" lvl="0" indent="-181356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184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20040" marR="0" lvl="0" indent="-32004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736"/>
              <a:buFont typeface="Noto Sans Symbols"/>
              <a:buNone/>
            </a:pPr>
            <a:endParaRPr sz="91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>
            <a:spLocks noGrp="1"/>
          </p:cNvSpPr>
          <p:nvPr>
            <p:ph type="body" idx="1"/>
          </p:nvPr>
        </p:nvSpPr>
        <p:spPr>
          <a:xfrm>
            <a:off x="439452" y="16288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Our vision is the social and solidarity economy and cooperation is a valuable framework for us.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20 Social Cooperatives from South Aegean participate at </a:t>
            </a:r>
            <a:r>
              <a:rPr lang="en-US" dirty="0" err="1"/>
              <a:t>Arhipelagos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193" name="Google Shape;193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08504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br>
              <a:rPr lang="en-US" sz="3100" b="1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100" b="1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Archipelagos Union of Social Cooperatives </a:t>
            </a:r>
            <a:b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>
                <a:solidFill>
                  <a:srgbClr val="C00000"/>
                </a:solidFill>
              </a:rPr>
              <a:t>of </a:t>
            </a:r>
            <a: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South Aegean</a:t>
            </a:r>
            <a:br>
              <a:rPr lang="en-US" sz="4000" b="1">
                <a:solidFill>
                  <a:srgbClr val="C00000"/>
                </a:solidFill>
              </a:rPr>
            </a:br>
            <a:endParaRPr sz="3100">
              <a:solidFill>
                <a:srgbClr val="C00000"/>
              </a:solidFill>
            </a:endParaRPr>
          </a:p>
        </p:txBody>
      </p:sp>
      <p:pic>
        <p:nvPicPr>
          <p:cNvPr id="194" name="Google Shape;194;p10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8108" y="4314567"/>
            <a:ext cx="2592288" cy="265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0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608"/>
              <a:buFont typeface="Arial"/>
              <a:buNone/>
            </a:pPr>
            <a:r>
              <a:rPr lang="en-US" sz="3240" b="1" i="0" u="sng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PREVENTIO</a:t>
            </a:r>
            <a:r>
              <a:rPr lang="en-US" sz="3240" b="1" u="sng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N &amp; HEALTH PROMOTION NETWORK OF THE CYCLADES</a:t>
            </a:r>
            <a:endParaRPr b="1">
              <a:solidFill>
                <a:srgbClr val="CC0000"/>
              </a:solidFill>
            </a:endParaRPr>
          </a:p>
        </p:txBody>
      </p:sp>
      <p:pic>
        <p:nvPicPr>
          <p:cNvPr id="200" name="Google Shape;200;p11" descr="1932408_599460023464388_646996401_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65625"/>
            <a:ext cx="4429124" cy="249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 descr="1982058_599460096797714_864690998_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7537" y="4292600"/>
            <a:ext cx="4716462" cy="25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 descr="1903001_600029913407399_115524658_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557337"/>
            <a:ext cx="4427538" cy="280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 descr="1796477_600030070074050_411596495_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27537" y="1557337"/>
            <a:ext cx="4716462" cy="2808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67308"/>
            <a:ext cx="1036038" cy="69069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2"/>
          <p:cNvSpPr txBox="1"/>
          <p:nvPr/>
        </p:nvSpPr>
        <p:spPr>
          <a:xfrm>
            <a:off x="1043608" y="6309320"/>
            <a:ext cx="11588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Erasmus+</a:t>
            </a:r>
            <a:endParaRPr sz="1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C00000"/>
                </a:solidFill>
              </a:rPr>
              <a:t>SOCIETY FOR PROTECTION OF MINORS</a:t>
            </a:r>
            <a:br>
              <a:rPr lang="en-US" sz="3600">
                <a:solidFill>
                  <a:srgbClr val="C00000"/>
                </a:solidFill>
              </a:rPr>
            </a:br>
            <a:r>
              <a:rPr lang="en-US" sz="3600">
                <a:solidFill>
                  <a:srgbClr val="C00000"/>
                </a:solidFill>
              </a:rPr>
              <a:t>Court of Appeal  South Aegean</a:t>
            </a:r>
            <a:endParaRPr sz="3600" b="1">
              <a:solidFill>
                <a:srgbClr val="C00000"/>
              </a:solidFill>
            </a:endParaRPr>
          </a:p>
        </p:txBody>
      </p:sp>
      <p:pic>
        <p:nvPicPr>
          <p:cNvPr id="211" name="Google Shape;211;p12" descr="ΕΠΑ ΦΟΤΟ WEB.jp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034" y="1214422"/>
            <a:ext cx="8072462" cy="475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Τhe Multidisciplinary Team is dealing mostly with Prosecution Prosecutor's Office, but it can also </a:t>
            </a:r>
            <a:r>
              <a:rPr lang="en-US" b="1">
                <a:solidFill>
                  <a:srgbClr val="C00000"/>
                </a:solidFill>
              </a:rPr>
              <a:t>support families who come for help</a:t>
            </a:r>
            <a:r>
              <a:rPr lang="en-US" b="1"/>
              <a:t>. 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The </a:t>
            </a:r>
            <a:r>
              <a:rPr lang="en-US" b="1"/>
              <a:t>EPA Syros </a:t>
            </a:r>
            <a:r>
              <a:rPr lang="en-US"/>
              <a:t>has jurisdiction over all the islands of the Cyclades that belong to the Aegean Court of Appeal and its purpose is </a:t>
            </a:r>
            <a:r>
              <a:rPr lang="en-US" b="1">
                <a:solidFill>
                  <a:srgbClr val="C00000"/>
                </a:solidFill>
              </a:rPr>
              <a:t>to prevent victimization and to deal with juvenile delinquency</a:t>
            </a:r>
            <a:r>
              <a:rPr lang="en-US"/>
              <a:t>, to raise awareness among parents and the wider community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 Finally, can provide </a:t>
            </a:r>
            <a:r>
              <a:rPr lang="en-US" b="1">
                <a:solidFill>
                  <a:srgbClr val="C00000"/>
                </a:solidFill>
              </a:rPr>
              <a:t>legal assistance to minors in the cases provided for by the law</a:t>
            </a:r>
            <a:r>
              <a:rPr lang="en-US"/>
              <a:t>.</a:t>
            </a:r>
            <a:endParaRPr/>
          </a:p>
          <a:p>
            <a:pPr marL="342900" lvl="0" indent="-15494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Multidisciplinary Team           </a:t>
            </a:r>
            <a:endParaRPr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67308"/>
            <a:ext cx="1036038" cy="69069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4"/>
          <p:cNvSpPr txBox="1"/>
          <p:nvPr/>
        </p:nvSpPr>
        <p:spPr>
          <a:xfrm>
            <a:off x="1043608" y="6309320"/>
            <a:ext cx="11588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Erasmus+</a:t>
            </a:r>
            <a:endParaRPr sz="1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941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br>
              <a:rPr lang="en-US" sz="3100" b="1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100" b="1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100" b="1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>
                <a:solidFill>
                  <a:srgbClr val="C00000"/>
                </a:solidFill>
              </a:rPr>
              <a:t>ENSA NETWORK</a:t>
            </a:r>
            <a:br>
              <a:rPr lang="en-US" sz="3200"/>
            </a:br>
            <a:br>
              <a:rPr lang="en-US" b="1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C00000"/>
              </a:solidFill>
            </a:endParaRPr>
          </a:p>
        </p:txBody>
      </p:sp>
      <p:sp>
        <p:nvSpPr>
          <p:cNvPr id="226" name="Google Shape;226;p14"/>
          <p:cNvSpPr txBox="1"/>
          <p:nvPr/>
        </p:nvSpPr>
        <p:spPr>
          <a:xfrm>
            <a:off x="500034" y="1600200"/>
            <a:ext cx="828092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320040" marR="0" lvl="0" indent="-18135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84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4"/>
          <p:cNvPicPr preferRelativeResize="0"/>
          <p:nvPr/>
        </p:nvPicPr>
        <p:blipFill rotWithShape="1">
          <a:blip r:embed="rId4">
            <a:alphaModFix/>
          </a:blip>
          <a:srcRect l="20315" t="22461" r="21484" b="18945"/>
          <a:stretch/>
        </p:blipFill>
        <p:spPr>
          <a:xfrm>
            <a:off x="335727" y="1071546"/>
            <a:ext cx="8455878" cy="4786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European Network of Social Authorities-ENSA NETWORK</a:t>
            </a:r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en-US" b="1">
                <a:solidFill>
                  <a:srgbClr val="C00000"/>
                </a:solidFill>
              </a:rPr>
              <a:t>European Network of Social Authorities </a:t>
            </a:r>
            <a:r>
              <a:rPr lang="en-US" b="1"/>
              <a:t>is a network of </a:t>
            </a:r>
            <a:r>
              <a:rPr lang="en-US" b="1">
                <a:solidFill>
                  <a:srgbClr val="C00000"/>
                </a:solidFill>
              </a:rPr>
              <a:t>cities and European Regions </a:t>
            </a:r>
            <a:r>
              <a:rPr lang="en-US" b="1"/>
              <a:t>that has the aim of promoting international cooperation in the </a:t>
            </a:r>
            <a:r>
              <a:rPr lang="en-US" b="1">
                <a:solidFill>
                  <a:srgbClr val="C00000"/>
                </a:solidFill>
              </a:rPr>
              <a:t>social field</a:t>
            </a:r>
            <a:r>
              <a:rPr lang="en-US" b="1"/>
              <a:t>. </a:t>
            </a:r>
            <a:endParaRPr b="1"/>
          </a:p>
          <a:p>
            <a:pPr marL="342900" lvl="0" indent="-342900" algn="just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ENSA was established by the </a:t>
            </a:r>
            <a:r>
              <a:rPr lang="en-US" b="1">
                <a:solidFill>
                  <a:srgbClr val="C00000"/>
                </a:solidFill>
              </a:rPr>
              <a:t>Veneto Region in 1999</a:t>
            </a:r>
            <a:r>
              <a:rPr lang="en-US" b="1"/>
              <a:t>. Since then the network has developed and supported solid partnerships between a wide range of European Regions and </a:t>
            </a:r>
            <a:r>
              <a:rPr lang="en-US" b="1">
                <a:solidFill>
                  <a:srgbClr val="C00000"/>
                </a:solidFill>
              </a:rPr>
              <a:t>has carried out seminars, conferences, study visit programmes and exchanges of professionals.</a:t>
            </a:r>
            <a:endParaRPr b="1">
              <a:solidFill>
                <a:srgbClr val="C00000"/>
              </a:solidFill>
            </a:endParaRPr>
          </a:p>
          <a:p>
            <a:pPr marL="342900" lvl="0" indent="-15494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532B5C-4581-1ADD-CA69-5C17DE2AD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5B0C471-CF42-00BB-964C-8554DE78FB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5B5B2F6-1BA7-F86E-3A31-9338A3266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33"/>
          <a:stretch/>
        </p:blipFill>
        <p:spPr>
          <a:xfrm>
            <a:off x="0" y="370114"/>
            <a:ext cx="9144000" cy="5268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F382C2-0E69-C059-2A8D-0E5E22CF9DA3}"/>
              </a:ext>
            </a:extLst>
          </p:cNvPr>
          <p:cNvSpPr txBox="1"/>
          <p:nvPr/>
        </p:nvSpPr>
        <p:spPr>
          <a:xfrm>
            <a:off x="2209800" y="6029198"/>
            <a:ext cx="5486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https://www.ensa-network.eu</a:t>
            </a:r>
            <a:endParaRPr lang="en-US" sz="28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85892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240" name="Google Shape;240;p16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73" y="1271713"/>
            <a:ext cx="9044727" cy="522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6"/>
          <p:cNvSpPr txBox="1"/>
          <p:nvPr/>
        </p:nvSpPr>
        <p:spPr>
          <a:xfrm>
            <a:off x="0" y="0"/>
            <a:ext cx="9143999" cy="105273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ENSA NETWORK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"/>
          <p:cNvSpPr txBox="1">
            <a:spLocks noGrp="1"/>
          </p:cNvSpPr>
          <p:nvPr>
            <p:ph type="title"/>
          </p:nvPr>
        </p:nvSpPr>
        <p:spPr>
          <a:xfrm>
            <a:off x="16460" y="0"/>
            <a:ext cx="912754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br>
              <a:rPr lang="en-US" sz="1800" b="1" i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COUNSIL OF EUROPE</a:t>
            </a:r>
            <a:br>
              <a:rPr lang="en-US" sz="1800" b="1" i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1" i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Committee on Environmental and Sanitary Crisis</a:t>
            </a:r>
            <a:br>
              <a:rPr lang="en-US" sz="1800" b="1" i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id="247" name="Google Shape;247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3235"/>
          <a:stretch/>
        </p:blipFill>
        <p:spPr>
          <a:xfrm>
            <a:off x="49553" y="1417638"/>
            <a:ext cx="9127540" cy="4531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60" y="4503224"/>
            <a:ext cx="9111080" cy="14460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72B87A-EED0-2372-1262-02D23ABCF42B}"/>
              </a:ext>
            </a:extLst>
          </p:cNvPr>
          <p:cNvSpPr txBox="1"/>
          <p:nvPr/>
        </p:nvSpPr>
        <p:spPr>
          <a:xfrm>
            <a:off x="1934934" y="6128305"/>
            <a:ext cx="57503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Council of Europe - Committee on Environmental and Health Crisis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700808"/>
            <a:ext cx="9090248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53752" y="56769"/>
            <a:ext cx="90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SYROS ISLAND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SYROS ISLAND-CYCLADES</a:t>
            </a:r>
            <a:endParaRPr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2B68D9-88D7-6B20-D32F-EA81BEE75E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16B3C6A-E8AF-8427-EF90-2AD1C72365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A7A1018-7F2F-E269-4E6B-54E7A768C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8004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56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CC44A6-AD10-D00D-DD09-E504B3FD6A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881E793-2220-AD5B-2151-B91EA05C4E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491C918-BD5E-85A1-2272-FC521FDB5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35" y="0"/>
            <a:ext cx="91868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57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C55FB1-3AC4-379A-67B9-D337871ADF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5CBAA8A-664F-3456-95BD-36ABC7FA2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6629"/>
            <a:ext cx="9144000" cy="373562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56915E1-FB95-0CCD-29AC-8CB8029DF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28597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79F98C-0B57-6875-120D-16BEE77672B2}"/>
              </a:ext>
            </a:extLst>
          </p:cNvPr>
          <p:cNvSpPr txBox="1"/>
          <p:nvPr/>
        </p:nvSpPr>
        <p:spPr>
          <a:xfrm>
            <a:off x="3233058" y="6273225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4"/>
              </a:rPr>
              <a:t>https://en-sel.eu/</a:t>
            </a:r>
            <a:endParaRPr lang="en-US" sz="2800" dirty="0"/>
          </a:p>
          <a:p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932553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52cfd493c_0_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>
                <a:solidFill>
                  <a:srgbClr val="CC0000"/>
                </a:solidFill>
              </a:rPr>
              <a:t>ΕUROPEAN NETWORK FOR SEL</a:t>
            </a:r>
            <a:endParaRPr b="1" dirty="0">
              <a:solidFill>
                <a:srgbClr val="CC0000"/>
              </a:solidFill>
            </a:endParaRPr>
          </a:p>
        </p:txBody>
      </p:sp>
      <p:sp>
        <p:nvSpPr>
          <p:cNvPr id="255" name="Google Shape;255;g1352cfd493c_0_4"/>
          <p:cNvSpPr txBox="1">
            <a:spLocks noGrp="1"/>
          </p:cNvSpPr>
          <p:nvPr>
            <p:ph type="body" idx="1"/>
          </p:nvPr>
        </p:nvSpPr>
        <p:spPr>
          <a:xfrm>
            <a:off x="128575" y="1585900"/>
            <a:ext cx="85869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30200" algn="just">
              <a:spcBef>
                <a:spcPts val="640"/>
              </a:spcBef>
              <a:buClr>
                <a:srgbClr val="CC0000"/>
              </a:buClr>
              <a:buSzPts val="3000"/>
              <a:buFont typeface="Arial"/>
              <a:buChar char="●"/>
            </a:pP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ALTERA VITA with Universities, Schools, and Organizations working on ERASMUS + projects, for the last years and continuing, have created educational tools for Social Emotional Learning, and they have established an informal network for Social Emotional Learning, ENSEL NETWORK.</a:t>
            </a:r>
            <a:endParaRPr lang="el-G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302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0000"/>
              </a:buClr>
              <a:buSzPts val="3000"/>
              <a:buChar char="●"/>
            </a:pPr>
            <a:endParaRPr sz="3000" dirty="0"/>
          </a:p>
          <a:p>
            <a:pPr marL="0" marR="0" lvl="0" indent="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sz="3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CE3977-581C-4F54-BE49-B696AED7A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299" y="2505643"/>
            <a:ext cx="8278587" cy="3927814"/>
          </a:xfrm>
        </p:spPr>
        <p:txBody>
          <a:bodyPr>
            <a:normAutofit fontScale="90000"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3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 the Annual Assembly of ENSA on </a:t>
            </a:r>
            <a:r>
              <a:rPr lang="en-US" sz="3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15</a:t>
            </a:r>
            <a:r>
              <a:rPr lang="en-US" sz="3100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US" sz="3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November 2022 in Venice</a:t>
            </a:r>
            <a:r>
              <a:rPr lang="en-US" sz="3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after a proposal of </a:t>
            </a:r>
            <a:r>
              <a:rPr lang="en-US" sz="3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Annalisa Bisson</a:t>
            </a:r>
            <a:r>
              <a:rPr lang="en-US" sz="3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 Legal Representative of ENSA network - Director of International Relations, Veneto Region, and the acceptance of the Members, was created </a:t>
            </a:r>
            <a:r>
              <a:rPr lang="en-US" sz="31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new working group for promoting well-being and implementing Social Emotional Learning in Europe. </a:t>
            </a:r>
            <a:br>
              <a:rPr lang="en-US" sz="31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100" dirty="0">
                <a:solidFill>
                  <a:srgbClr val="000000"/>
                </a:solidFill>
                <a:latin typeface="Calibri" panose="020F0502020204030204" pitchFamily="34" charset="0"/>
              </a:rPr>
              <a:t>The present coordination of the thematic ENSA working group- Wellbeing and Social Emotional Learning for the next 4 year is led by the </a:t>
            </a:r>
            <a:br>
              <a:rPr lang="en-US" sz="31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3100" dirty="0">
                <a:solidFill>
                  <a:srgbClr val="000000"/>
                </a:solidFill>
                <a:latin typeface="Calibri" panose="020F0502020204030204" pitchFamily="34" charset="0"/>
              </a:rPr>
              <a:t>Social Cooperative of Cyclades - ALTERA Vita.</a:t>
            </a:r>
            <a:b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b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l-GR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34569A5-F418-B86B-7535-9F68CEA16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84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76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4D4037C-1E18-2B32-2182-1808545CE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226"/>
            <a:ext cx="9144000" cy="50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89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92A13C-1BBA-0B9B-6C30-9D3E4CD285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54CD7D7-17E8-A090-6002-6B56A349DC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AB7AA3-D983-27B8-B9C6-87FBFC5B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81924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1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C0B259-E083-4397-D3EC-EFF9611A22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A758CE8-55BB-22EE-C39B-D30734B5CC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FE11AC0-AA54-7BFB-03B4-4CF75F9B7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3540"/>
            <a:ext cx="9144000" cy="353003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7373542-09C3-5409-CE58-3510C5E4B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042328"/>
            <a:ext cx="6477333" cy="28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52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2EA4CD-3C64-41E1-5EC3-708E4CC3E6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DB6060D-ED79-1DFD-CDCC-11E82B3A90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B749230-B50B-AB44-59A2-337F28243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143"/>
            <a:ext cx="9144000" cy="535034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6727F1A-9D46-BD0A-5BA7-8DFC336D3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9" y="0"/>
            <a:ext cx="9198428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72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8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ERASMUS + KA1 Higher Education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733" name="Google Shape;733;p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/>
              <a:t>Hosting Organization of students of University of Rotterdam and  University of UTRECHT,  for a traineeship in TELEMEDICINE.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The traineeship is aimed at investigating and finding ways to improve the telemedicine system in Greece.</a:t>
            </a:r>
            <a:endParaRPr sz="2800" b="1"/>
          </a:p>
          <a:p>
            <a:pPr marL="34290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E- course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Telemedicine in Greece.</a:t>
            </a:r>
            <a:endParaRPr/>
          </a:p>
        </p:txBody>
      </p:sp>
      <p:pic>
        <p:nvPicPr>
          <p:cNvPr id="734" name="Google Shape;734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7280" y="4813168"/>
            <a:ext cx="4329440" cy="2038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 txBox="1">
            <a:spLocks noGrp="1"/>
          </p:cNvSpPr>
          <p:nvPr>
            <p:ph type="title"/>
          </p:nvPr>
        </p:nvSpPr>
        <p:spPr>
          <a:xfrm>
            <a:off x="-11721" y="30998"/>
            <a:ext cx="9108504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KASTRI 2700 B.C.</a:t>
            </a:r>
            <a:endParaRPr>
              <a:solidFill>
                <a:srgbClr val="C00000"/>
              </a:solidFill>
            </a:endParaRPr>
          </a:p>
        </p:txBody>
      </p:sp>
      <p:pic>
        <p:nvPicPr>
          <p:cNvPr id="128" name="Google Shape;128;p3" descr="ÎÏÎ¿ÏÎ­Î»ÎµÏÎ¼Î± ÎµÎ¹ÎºÏÎ½Î±Ï Î³Î¹Î± ÏÎ±Î»Î±Î½Î´ÏÎ¹Î±Î½Î· ÎºÎ±ÏÏÏÎ¹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" y="1268760"/>
            <a:ext cx="9096783" cy="547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740" name="Google Shape;740;p8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3483" r="6626"/>
          <a:stretch/>
        </p:blipFill>
        <p:spPr>
          <a:xfrm>
            <a:off x="0" y="0"/>
            <a:ext cx="9144000" cy="6715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352cfd493c_0_12"/>
          <p:cNvSpPr txBox="1">
            <a:spLocks noGrp="1"/>
          </p:cNvSpPr>
          <p:nvPr>
            <p:ph type="title"/>
          </p:nvPr>
        </p:nvSpPr>
        <p:spPr>
          <a:xfrm>
            <a:off x="0" y="60325"/>
            <a:ext cx="9144000" cy="1143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>
                <a:solidFill>
                  <a:srgbClr val="CC0000"/>
                </a:solidFill>
              </a:rPr>
              <a:t>MOODLE PLATFORM</a:t>
            </a:r>
            <a:endParaRPr b="1">
              <a:solidFill>
                <a:srgbClr val="CC0000"/>
              </a:solidFill>
            </a:endParaRPr>
          </a:p>
        </p:txBody>
      </p:sp>
      <p:pic>
        <p:nvPicPr>
          <p:cNvPr id="362" name="Google Shape;362;g1352cfd493c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03325"/>
            <a:ext cx="9143999" cy="55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E-Learning- Social Cooperative Cyclades</a:t>
            </a:r>
            <a:endParaRPr>
              <a:solidFill>
                <a:srgbClr val="C00000"/>
              </a:solidFill>
            </a:endParaRPr>
          </a:p>
        </p:txBody>
      </p:sp>
      <p:pic>
        <p:nvPicPr>
          <p:cNvPr id="314" name="Google Shape;314;p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29058" y="5214950"/>
            <a:ext cx="1214414" cy="119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6050" y="1643050"/>
            <a:ext cx="3048000" cy="762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6" name="Google Shape;316;p50"/>
          <p:cNvGraphicFramePr/>
          <p:nvPr/>
        </p:nvGraphicFramePr>
        <p:xfrm>
          <a:off x="1142976" y="2500306"/>
          <a:ext cx="6477025" cy="1100150"/>
        </p:xfrm>
        <a:graphic>
          <a:graphicData uri="http://schemas.openxmlformats.org/drawingml/2006/table">
            <a:tbl>
              <a:tblPr>
                <a:noFill/>
                <a:tableStyleId>{51DE9141-9E9D-497B-8011-F1EE12B9E02E}</a:tableStyleId>
              </a:tblPr>
              <a:tblGrid>
                <a:gridCol w="647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00150">
                <a:tc>
                  <a:txBody>
                    <a:bodyPr/>
                    <a:lstStyle/>
                    <a:p>
                      <a:pPr marL="0" marR="467994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solidFill>
                          <a:srgbClr val="3F3A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00" marB="3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7" name="Google Shape;317;p50"/>
          <p:cNvSpPr txBox="1"/>
          <p:nvPr/>
        </p:nvSpPr>
        <p:spPr>
          <a:xfrm>
            <a:off x="357158" y="2643182"/>
            <a:ext cx="828680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467994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A38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3F3A38"/>
                </a:solidFill>
                <a:latin typeface="Arial"/>
                <a:ea typeface="Arial"/>
                <a:cs typeface="Arial"/>
                <a:sym typeface="Arial"/>
              </a:rPr>
              <a:t>methods and techniques and asynchronous distance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467994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A38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3F3A38"/>
                </a:solidFill>
                <a:latin typeface="Arial"/>
                <a:ea typeface="Arial"/>
                <a:cs typeface="Arial"/>
                <a:sym typeface="Arial"/>
              </a:rPr>
              <a:t>electronic manufacturing course with popular e-learning environment / teaching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467994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e-courses through the platform MOODLE </a:t>
            </a:r>
            <a:endParaRPr sz="2800" b="1" i="0" u="none" strike="noStrike" cap="none">
              <a:solidFill>
                <a:srgbClr val="3F3A3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301" name="Google Shape;301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ALTERA VITA</a:t>
            </a:r>
            <a:endParaRPr>
              <a:solidFill>
                <a:srgbClr val="C00000"/>
              </a:solidFill>
            </a:endParaRPr>
          </a:p>
        </p:txBody>
      </p:sp>
      <p:pic>
        <p:nvPicPr>
          <p:cNvPr id="302" name="Google Shape;30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001" y="1428736"/>
            <a:ext cx="8204166" cy="464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"/>
          <p:cNvSpPr txBox="1">
            <a:spLocks noGrp="1"/>
          </p:cNvSpPr>
          <p:nvPr>
            <p:ph type="title"/>
          </p:nvPr>
        </p:nvSpPr>
        <p:spPr>
          <a:xfrm>
            <a:off x="0" y="857250"/>
            <a:ext cx="9144000" cy="9515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Open-Source Community </a:t>
            </a:r>
            <a:endParaRPr b="1">
              <a:solidFill>
                <a:srgbClr val="C00000"/>
              </a:solidFill>
            </a:endParaRPr>
          </a:p>
        </p:txBody>
      </p:sp>
      <p:pic>
        <p:nvPicPr>
          <p:cNvPr id="308" name="Google Shape;308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8053" t="29357" r="34026" b="18554"/>
          <a:stretch/>
        </p:blipFill>
        <p:spPr>
          <a:xfrm>
            <a:off x="1" y="1700808"/>
            <a:ext cx="9143999" cy="51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2" name="Google Shape;372;p37"/>
          <p:cNvGraphicFramePr/>
          <p:nvPr/>
        </p:nvGraphicFramePr>
        <p:xfrm>
          <a:off x="16325" y="0"/>
          <a:ext cx="9144000" cy="881750"/>
        </p:xfrm>
        <a:graphic>
          <a:graphicData uri="http://schemas.openxmlformats.org/drawingml/2006/table">
            <a:tbl>
              <a:tblPr>
                <a:noFill/>
                <a:tableStyleId>{51DE9141-9E9D-497B-8011-F1EE12B9E02E}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b="1" i="0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MOOC for caregivers: development and design</a:t>
                      </a:r>
                      <a:endParaRPr sz="2700" b="1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3" name="Google Shape;373;p37"/>
          <p:cNvSpPr txBox="1">
            <a:spLocks noGrp="1"/>
          </p:cNvSpPr>
          <p:nvPr>
            <p:ph type="title"/>
          </p:nvPr>
        </p:nvSpPr>
        <p:spPr>
          <a:xfrm>
            <a:off x="-6775730" y="-3065627"/>
            <a:ext cx="18785078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br>
              <a:rPr lang="en-US" sz="1350">
                <a:latin typeface="Arial"/>
                <a:ea typeface="Arial"/>
                <a:cs typeface="Arial"/>
                <a:sym typeface="Arial"/>
              </a:rPr>
            </a:br>
            <a:endParaRPr sz="1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1" cy="500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0000" y="5483625"/>
            <a:ext cx="9243999" cy="1196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44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7819" y="658761"/>
            <a:ext cx="9016181" cy="530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9"/>
          <p:cNvPicPr preferRelativeResize="0"/>
          <p:nvPr/>
        </p:nvPicPr>
        <p:blipFill rotWithShape="1">
          <a:blip r:embed="rId3">
            <a:alphaModFix/>
          </a:blip>
          <a:srcRect l="17660" t="28570" r="34033" b="16562"/>
          <a:stretch/>
        </p:blipFill>
        <p:spPr>
          <a:xfrm>
            <a:off x="1143000" y="857251"/>
            <a:ext cx="6858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81191"/>
            <a:ext cx="9144000" cy="5095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"/>
          <p:cNvSpPr txBox="1">
            <a:spLocks noGrp="1"/>
          </p:cNvSpPr>
          <p:nvPr>
            <p:ph type="title"/>
          </p:nvPr>
        </p:nvSpPr>
        <p:spPr>
          <a:xfrm>
            <a:off x="0" y="132037"/>
            <a:ext cx="9144000" cy="9927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700"/>
              <a:buFont typeface="Calibri"/>
              <a:buNone/>
            </a:pPr>
            <a:r>
              <a:rPr lang="en-US" sz="2700" b="1">
                <a:solidFill>
                  <a:srgbClr val="C00000"/>
                </a:solidFill>
              </a:rPr>
              <a:t>INTERACTIVE SEMINARS BY WEB</a:t>
            </a:r>
            <a:endParaRPr sz="2700" b="1">
              <a:solidFill>
                <a:srgbClr val="C00000"/>
              </a:solidFill>
            </a:endParaRPr>
          </a:p>
        </p:txBody>
      </p:sp>
      <p:pic>
        <p:nvPicPr>
          <p:cNvPr id="333" name="Google Shape;333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6234" y="1340768"/>
            <a:ext cx="9150234" cy="530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218" y="857250"/>
            <a:ext cx="9105783" cy="493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SYROS ISLAND-CYCLADES</a:t>
            </a:r>
            <a:endParaRPr b="1">
              <a:solidFill>
                <a:srgbClr val="C00000"/>
              </a:solidFill>
            </a:endParaRPr>
          </a:p>
        </p:txBody>
      </p:sp>
      <p:pic>
        <p:nvPicPr>
          <p:cNvPr id="134" name="Google Shape;134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6275" y="1402700"/>
            <a:ext cx="8245800" cy="487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582" y="0"/>
            <a:ext cx="9113418" cy="678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092" r="3798"/>
          <a:stretch/>
        </p:blipFill>
        <p:spPr>
          <a:xfrm>
            <a:off x="15" y="857257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9983" r="4665"/>
          <a:stretch/>
        </p:blipFill>
        <p:spPr>
          <a:xfrm>
            <a:off x="15" y="0"/>
            <a:ext cx="9143985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1"/>
          <p:cNvSpPr txBox="1">
            <a:spLocks noGrp="1"/>
          </p:cNvSpPr>
          <p:nvPr>
            <p:ph type="title"/>
          </p:nvPr>
        </p:nvSpPr>
        <p:spPr>
          <a:xfrm>
            <a:off x="0" y="9304"/>
            <a:ext cx="9144000" cy="7666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        LEVEL UP-GAMIFICATION</a:t>
            </a:r>
            <a:endParaRPr b="1">
              <a:solidFill>
                <a:srgbClr val="C00000"/>
              </a:solidFill>
            </a:endParaRPr>
          </a:p>
        </p:txBody>
      </p:sp>
      <p:pic>
        <p:nvPicPr>
          <p:cNvPr id="397" name="Google Shape;397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21" y="1378292"/>
            <a:ext cx="7829550" cy="405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9877" y="1378291"/>
            <a:ext cx="3193702" cy="4051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2"/>
          <p:cNvSpPr txBox="1">
            <a:spLocks noGrp="1"/>
          </p:cNvSpPr>
          <p:nvPr>
            <p:ph type="title"/>
          </p:nvPr>
        </p:nvSpPr>
        <p:spPr>
          <a:xfrm>
            <a:off x="0" y="857250"/>
            <a:ext cx="9144000" cy="8549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GAMIFICATION</a:t>
            </a:r>
            <a:endParaRPr b="1">
              <a:solidFill>
                <a:srgbClr val="C00000"/>
              </a:solidFill>
            </a:endParaRPr>
          </a:p>
        </p:txBody>
      </p:sp>
      <p:pic>
        <p:nvPicPr>
          <p:cNvPr id="404" name="Google Shape;404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1818946"/>
            <a:ext cx="9144000" cy="4028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11308" y="857250"/>
            <a:ext cx="3215136" cy="225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077072"/>
            <a:ext cx="9144000" cy="257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692696"/>
            <a:ext cx="3475247" cy="338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0"/>
          <p:cNvSpPr txBox="1">
            <a:spLocks noGrp="1"/>
          </p:cNvSpPr>
          <p:nvPr>
            <p:ph type="title"/>
          </p:nvPr>
        </p:nvSpPr>
        <p:spPr>
          <a:xfrm>
            <a:off x="0" y="-21127"/>
            <a:ext cx="9144000" cy="748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GAMIFICATION</a:t>
            </a:r>
            <a:endParaRPr b="1">
              <a:solidFill>
                <a:srgbClr val="C00000"/>
              </a:solidFill>
            </a:endParaRPr>
          </a:p>
        </p:txBody>
      </p:sp>
      <p:pic>
        <p:nvPicPr>
          <p:cNvPr id="391" name="Google Shape;391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4166" y="836713"/>
            <a:ext cx="9059834" cy="6041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496" y="1"/>
            <a:ext cx="902890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4"/>
          <p:cNvSpPr txBox="1">
            <a:spLocks noGrp="1"/>
          </p:cNvSpPr>
          <p:nvPr>
            <p:ph type="title"/>
          </p:nvPr>
        </p:nvSpPr>
        <p:spPr>
          <a:xfrm>
            <a:off x="1" y="106823"/>
            <a:ext cx="9144000" cy="9941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en-US" b="1" dirty="0">
                <a:solidFill>
                  <a:srgbClr val="C00000"/>
                </a:solidFill>
              </a:rPr>
              <a:t>SLOODLE – E LEARNING FOR VIRTUAL WORLDS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96ADFBE-52A8-305A-50DC-DFC4A57B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0" y="2533243"/>
            <a:ext cx="8913600" cy="308209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3452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178937" y="116632"/>
            <a:ext cx="8786125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PHILOSOPHER FERECYDES</a:t>
            </a:r>
            <a:endParaRPr b="1">
              <a:solidFill>
                <a:srgbClr val="C00000"/>
              </a:solidFill>
            </a:endParaRPr>
          </a:p>
        </p:txBody>
      </p:sp>
      <p:pic>
        <p:nvPicPr>
          <p:cNvPr id="140" name="Google Shape;140;p5" descr="Φερεκύδης ο Σύριος ο σοφός αρχαίος Έλληνας | Κοινή Γνώμη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8937" y="1757775"/>
            <a:ext cx="6410225" cy="426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4954" y="1755497"/>
            <a:ext cx="2210108" cy="19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997" y="4056733"/>
            <a:ext cx="2198022" cy="87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4954" y="5157192"/>
            <a:ext cx="2188359" cy="76169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/>
          <p:nvPr/>
        </p:nvSpPr>
        <p:spPr>
          <a:xfrm>
            <a:off x="0" y="195253"/>
            <a:ext cx="17634" cy="66693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r>
              <a:rPr lang="en-US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099" y="0"/>
            <a:ext cx="9067801" cy="1916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1" y="2324156"/>
            <a:ext cx="4439082" cy="374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8055" y="2324156"/>
            <a:ext cx="4084431" cy="3747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EE363B-A5F4-7DA1-274E-E65698F614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956901C-7254-1A77-C3DD-175677BB8C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A340206-AE28-179D-E73B-0DF9C3FA2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930" cy="457028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7E2642D-F9A1-2B76-8BD5-9FA0F1803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0" y="4532576"/>
            <a:ext cx="9148930" cy="23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359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JEUNE THEATRE EUROPEEN</a:t>
            </a:r>
            <a:endParaRPr/>
          </a:p>
        </p:txBody>
      </p:sp>
      <p:sp>
        <p:nvSpPr>
          <p:cNvPr id="261" name="Google Shape;261;p18"/>
          <p:cNvSpPr txBox="1">
            <a:spLocks noGrp="1"/>
          </p:cNvSpPr>
          <p:nvPr>
            <p:ph type="body" idx="1"/>
          </p:nvPr>
        </p:nvSpPr>
        <p:spPr>
          <a:xfrm>
            <a:off x="357158" y="1857364"/>
            <a:ext cx="814393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b="1"/>
              <a:t>ALTERA VITA</a:t>
            </a:r>
            <a:r>
              <a:rPr lang="en-US"/>
              <a:t> is also active Member of the </a:t>
            </a:r>
            <a:r>
              <a:rPr lang="en-US">
                <a:solidFill>
                  <a:srgbClr val="C00000"/>
                </a:solidFill>
              </a:rPr>
              <a:t>European Network of Youth Theatre</a:t>
            </a:r>
            <a:r>
              <a:rPr lang="en-US"/>
              <a:t>. 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Member of the International Artistic Committee of the EUROPEAN FESTIVAL OF YOUTH THEATRE based in GRENOBLE- France, since 1989. 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 u="sng">
                <a:solidFill>
                  <a:schemeClr val="hlink"/>
                </a:solidFill>
                <a:hlinkClick r:id="rId3"/>
              </a:rPr>
              <a:t>http://www.crearc.fr/pages-new/?ref_partie=jte&amp;trad=fr</a:t>
            </a:r>
            <a:endParaRPr sz="240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JEUNE THEATRE EUROPEEN</a:t>
            </a:r>
            <a:endParaRPr b="1">
              <a:solidFill>
                <a:srgbClr val="C00000"/>
              </a:solidFill>
            </a:endParaRPr>
          </a:p>
        </p:txBody>
      </p:sp>
      <p:pic>
        <p:nvPicPr>
          <p:cNvPr id="267" name="Google Shape;267;p19">
            <a:hlinkClick r:id="rId3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13573" r="305" b="4487"/>
          <a:stretch/>
        </p:blipFill>
        <p:spPr>
          <a:xfrm>
            <a:off x="0" y="1143000"/>
            <a:ext cx="9144000" cy="5857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449CE4-EEE4-B091-DF89-4F38DAADDB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1A253E3-6E0A-61D5-9033-3D3972E099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072C0E1-C293-52B0-051B-CC8DBDCC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95" y="32313"/>
            <a:ext cx="9144000" cy="266347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D2CBD2D-2199-B8DD-D9E9-D8D922BCA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95" y="2658919"/>
            <a:ext cx="9144000" cy="361412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2F84461-DE11-673E-F53F-4B769FF62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03" y="2725240"/>
            <a:ext cx="8521902" cy="35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6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418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C00000"/>
                </a:solidFill>
              </a:rPr>
              <a:t>ALTERA VITA-Prevention Programmes</a:t>
            </a:r>
            <a:endParaRPr b="1" dirty="0"/>
          </a:p>
        </p:txBody>
      </p:sp>
      <p:sp>
        <p:nvSpPr>
          <p:cNvPr id="483" name="Google Shape;483;p55"/>
          <p:cNvSpPr txBox="1">
            <a:spLocks noGrp="1"/>
          </p:cNvSpPr>
          <p:nvPr>
            <p:ph type="subTitle" idx="4294967295"/>
          </p:nvPr>
        </p:nvSpPr>
        <p:spPr>
          <a:xfrm>
            <a:off x="428596" y="1285860"/>
            <a:ext cx="8391876" cy="516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Holistic -systemic approach</a:t>
            </a:r>
            <a:endParaRPr sz="28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Involving youngsters  in arts, sports and outdoor activities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Volunteers- parents-educators-youth workers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Mentors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Developing and establishing permanent connections between students, teachers, public institutions and the private sector. 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Creating and supporting networks of prevention programmes for  bulling, drugs, sexual education, human rights.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55"/>
          <p:cNvSpPr txBox="1"/>
          <p:nvPr/>
        </p:nvSpPr>
        <p:spPr>
          <a:xfrm>
            <a:off x="4318000" y="3753556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515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HOLISTIC APROACH</a:t>
            </a:r>
            <a:endParaRPr>
              <a:solidFill>
                <a:srgbClr val="C00000"/>
              </a:solidFill>
            </a:endParaRPr>
          </a:p>
        </p:txBody>
      </p:sp>
      <p:pic>
        <p:nvPicPr>
          <p:cNvPr id="490" name="Google Shape;490;p56" descr="lerner_centred_approach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35696" y="1484784"/>
            <a:ext cx="5544616" cy="437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br>
              <a:rPr lang="en-US" sz="4000" b="1">
                <a:solidFill>
                  <a:srgbClr val="C00000"/>
                </a:solidFill>
              </a:rPr>
            </a:br>
            <a:r>
              <a:rPr lang="en-US" sz="4000" b="1">
                <a:solidFill>
                  <a:srgbClr val="C00000"/>
                </a:solidFill>
              </a:rPr>
              <a:t>Social Cooperative Of Cyclades</a:t>
            </a:r>
            <a:br>
              <a:rPr lang="en-US"/>
            </a:br>
            <a:endParaRPr/>
          </a:p>
        </p:txBody>
      </p:sp>
      <p:sp>
        <p:nvSpPr>
          <p:cNvPr id="498" name="Google Shape;498;p57"/>
          <p:cNvSpPr txBox="1"/>
          <p:nvPr/>
        </p:nvSpPr>
        <p:spPr>
          <a:xfrm>
            <a:off x="251400" y="1124744"/>
            <a:ext cx="8892600" cy="230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 objectives of the Cooperative are to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 the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psychosocial needs of school units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Cyclades prefecture, through the identification, diagnosis, brief psychological intervention and referral of cases of students who deserve psychological treatment.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Parents- Teachers counseling groups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594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Implement, support and monitor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Promotion programmes for students</a:t>
            </a:r>
            <a:r>
              <a:rPr lang="en-US" sz="259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5176" marR="0" lvl="0" indent="-13411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64"/>
              <a:buFont typeface="Noto Sans Symbols"/>
              <a:buNone/>
            </a:pPr>
            <a:endParaRPr sz="2590" b="0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9" name="Google Shape;49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652" y="3356992"/>
            <a:ext cx="4296696" cy="328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7" descr="pl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4348" y="3356992"/>
            <a:ext cx="4572000" cy="3289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Prevention Programmes in Schools</a:t>
            </a:r>
            <a:endParaRPr b="1">
              <a:solidFill>
                <a:srgbClr val="0070C0"/>
              </a:solidFill>
            </a:endParaRPr>
          </a:p>
        </p:txBody>
      </p:sp>
      <p:pic>
        <p:nvPicPr>
          <p:cNvPr id="506" name="Google Shape;50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14423"/>
            <a:ext cx="9144000" cy="564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16/6/2022</a:t>
            </a:r>
            <a:endParaRPr/>
          </a:p>
        </p:txBody>
      </p:sp>
      <p:sp>
        <p:nvSpPr>
          <p:cNvPr id="512" name="Google Shape;512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59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3" name="Google Shape;513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alibri"/>
              <a:buNone/>
            </a:pPr>
            <a:r>
              <a:rPr lang="en-US" sz="4800">
                <a:solidFill>
                  <a:srgbClr val="C00000"/>
                </a:solidFill>
              </a:rPr>
              <a:t>Local Network</a:t>
            </a:r>
            <a:endParaRPr/>
          </a:p>
        </p:txBody>
      </p:sp>
      <p:grpSp>
        <p:nvGrpSpPr>
          <p:cNvPr id="151" name="Google Shape;151;p6"/>
          <p:cNvGrpSpPr/>
          <p:nvPr/>
        </p:nvGrpSpPr>
        <p:grpSpPr>
          <a:xfrm>
            <a:off x="1937108" y="1571604"/>
            <a:ext cx="5610278" cy="4253892"/>
            <a:chOff x="245428" y="86820"/>
            <a:chExt cx="5610278" cy="4253892"/>
          </a:xfrm>
        </p:grpSpPr>
        <p:sp>
          <p:nvSpPr>
            <p:cNvPr id="152" name="Google Shape;152;p6"/>
            <p:cNvSpPr/>
            <p:nvPr/>
          </p:nvSpPr>
          <p:spPr>
            <a:xfrm>
              <a:off x="245428" y="1391004"/>
              <a:ext cx="5610278" cy="1677367"/>
            </a:xfrm>
            <a:prstGeom prst="rect">
              <a:avLst/>
            </a:prstGeom>
            <a:gradFill>
              <a:gsLst>
                <a:gs pos="0">
                  <a:srgbClr val="C86C1F"/>
                </a:gs>
                <a:gs pos="80000">
                  <a:srgbClr val="FF8E29"/>
                </a:gs>
                <a:gs pos="100000">
                  <a:srgbClr val="FF8D25"/>
                </a:gs>
              </a:gsLst>
              <a:lin ang="16200000" scaled="0"/>
            </a:gradFill>
            <a:ln w="9525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"/>
            <p:cNvSpPr txBox="1"/>
            <p:nvPr/>
          </p:nvSpPr>
          <p:spPr>
            <a:xfrm>
              <a:off x="245428" y="1391004"/>
              <a:ext cx="5610278" cy="1677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Social Cooperative of Cyclades ALTERA VITA</a:t>
              </a:r>
              <a:endPara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08530" y="3301535"/>
              <a:ext cx="1822800" cy="1039177"/>
            </a:xfrm>
            <a:prstGeom prst="rect">
              <a:avLst/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00" scaled="0"/>
            </a:gradFill>
            <a:ln w="9525" cap="flat" cmpd="sng">
              <a:solidFill>
                <a:srgbClr val="BD4B4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6"/>
            <p:cNvSpPr txBox="1"/>
            <p:nvPr/>
          </p:nvSpPr>
          <p:spPr>
            <a:xfrm>
              <a:off x="308530" y="3301535"/>
              <a:ext cx="1822800" cy="1039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ARCHIPELAGOS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SOUTH AEGEAN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951469" y="86820"/>
              <a:ext cx="1618402" cy="1206110"/>
            </a:xfrm>
            <a:prstGeom prst="rect">
              <a:avLst/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6"/>
            <p:cNvSpPr txBox="1"/>
            <p:nvPr/>
          </p:nvSpPr>
          <p:spPr>
            <a:xfrm>
              <a:off x="951469" y="86820"/>
              <a:ext cx="1618402" cy="1206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Adm/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Support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4309059" y="3301541"/>
              <a:ext cx="1419947" cy="1034947"/>
            </a:xfrm>
            <a:prstGeom prst="rect">
              <a:avLst/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6"/>
            <p:cNvSpPr txBox="1"/>
            <p:nvPr/>
          </p:nvSpPr>
          <p:spPr>
            <a:xfrm>
              <a:off x="4309059" y="3301541"/>
              <a:ext cx="1419947" cy="1034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Society for the Protection of Minors of Syros </a:t>
              </a:r>
              <a:endParaRPr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3523281" y="86820"/>
              <a:ext cx="1618402" cy="1206110"/>
            </a:xfrm>
            <a:prstGeom prst="rect">
              <a:avLst/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6"/>
            <p:cNvSpPr txBox="1"/>
            <p:nvPr/>
          </p:nvSpPr>
          <p:spPr>
            <a:xfrm>
              <a:off x="3523281" y="86820"/>
              <a:ext cx="1618402" cy="1206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MEMBERS -VOLUENTEERS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2308838" y="3301524"/>
              <a:ext cx="1822800" cy="1039177"/>
            </a:xfrm>
            <a:prstGeom prst="rect">
              <a:avLst/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00" scaled="0"/>
            </a:gradFill>
            <a:ln w="9525" cap="flat" cmpd="sng">
              <a:solidFill>
                <a:srgbClr val="BD4B4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 txBox="1"/>
            <p:nvPr/>
          </p:nvSpPr>
          <p:spPr>
            <a:xfrm>
              <a:off x="2308838" y="3301524"/>
              <a:ext cx="1822800" cy="1039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Municipality of Syros-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General Hospital of Syros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p6"/>
          <p:cNvSpPr txBox="1"/>
          <p:nvPr/>
        </p:nvSpPr>
        <p:spPr>
          <a:xfrm>
            <a:off x="1043608" y="6309320"/>
            <a:ext cx="11588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Erasmus+</a:t>
            </a:r>
            <a:endParaRPr sz="1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67308"/>
            <a:ext cx="1036038" cy="69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0"/>
          <p:cNvSpPr txBox="1">
            <a:spLocks noGrp="1"/>
          </p:cNvSpPr>
          <p:nvPr>
            <p:ph type="title"/>
          </p:nvPr>
        </p:nvSpPr>
        <p:spPr>
          <a:xfrm>
            <a:off x="1" y="1"/>
            <a:ext cx="9144000" cy="13572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     </a:t>
            </a:r>
            <a:r>
              <a:rPr lang="en-US" sz="3200" b="1">
                <a:solidFill>
                  <a:srgbClr val="C00000"/>
                </a:solidFill>
              </a:rPr>
              <a:t>ENVIROMENT</a:t>
            </a:r>
            <a:r>
              <a:rPr lang="en-US" sz="3200">
                <a:solidFill>
                  <a:srgbClr val="C00000"/>
                </a:solidFill>
              </a:rPr>
              <a:t>-Walk along the paths of my island – </a:t>
            </a:r>
            <a:br>
              <a:rPr lang="en-US" sz="3200">
                <a:solidFill>
                  <a:srgbClr val="C00000"/>
                </a:solidFill>
              </a:rPr>
            </a:br>
            <a:r>
              <a:rPr lang="en-US" sz="3200">
                <a:solidFill>
                  <a:srgbClr val="C00000"/>
                </a:solidFill>
              </a:rPr>
              <a:t>discover myself</a:t>
            </a:r>
            <a:endParaRPr sz="3200">
              <a:solidFill>
                <a:srgbClr val="C00000"/>
              </a:solidFill>
            </a:endParaRPr>
          </a:p>
        </p:txBody>
      </p:sp>
      <p:pic>
        <p:nvPicPr>
          <p:cNvPr id="519" name="Google Shape;519;p60" descr="IMG_0038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828800"/>
            <a:ext cx="38100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0" descr="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600" y="1828800"/>
            <a:ext cx="4267200" cy="26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60" descr="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4413250"/>
            <a:ext cx="4038600" cy="24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0" descr="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800" y="4473575"/>
            <a:ext cx="3743324" cy="238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1"/>
          <p:cNvSpPr/>
          <p:nvPr/>
        </p:nvSpPr>
        <p:spPr>
          <a:xfrm>
            <a:off x="684213" y="1989138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550" tIns="46025" rIns="182550" bIns="46025" anchor="t" anchorCtr="0">
            <a:noAutofit/>
          </a:bodyPr>
          <a:lstStyle/>
          <a:p>
            <a:pPr marL="342900" marR="0" lvl="0" indent="-209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p61" descr="xroyssa lampros2005 00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76825" y="1530185"/>
            <a:ext cx="3638579" cy="243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1" descr="xroyssa lampros2005 025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85786" y="4114799"/>
            <a:ext cx="3571899" cy="237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1" descr="xroyssa lampros2005 0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14349" y="1532854"/>
            <a:ext cx="3657946" cy="2429546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13572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en-US" sz="2800" b="1">
                <a:solidFill>
                  <a:srgbClr val="C00000"/>
                </a:solidFill>
              </a:rPr>
              <a:t>FESTIVAL OF THE PATHS</a:t>
            </a:r>
            <a:br>
              <a:rPr lang="en-US" sz="2800" b="1">
                <a:solidFill>
                  <a:srgbClr val="C00000"/>
                </a:solidFill>
              </a:rPr>
            </a:br>
            <a:r>
              <a:rPr lang="en-US" sz="2800" b="1">
                <a:solidFill>
                  <a:srgbClr val="C00000"/>
                </a:solidFill>
              </a:rPr>
              <a:t>       </a:t>
            </a:r>
            <a:r>
              <a:rPr lang="en-US" sz="2400" b="1">
                <a:solidFill>
                  <a:srgbClr val="C00000"/>
                </a:solidFill>
              </a:rPr>
              <a:t>Parents- Educators  - Adolescents</a:t>
            </a:r>
            <a:endParaRPr sz="2400" b="1">
              <a:solidFill>
                <a:srgbClr val="C00000"/>
              </a:solidFill>
            </a:endParaRPr>
          </a:p>
        </p:txBody>
      </p:sp>
      <p:pic>
        <p:nvPicPr>
          <p:cNvPr id="532" name="Google Shape;532;p61" descr="xroyssa lampros2005 030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5076824" y="4149724"/>
            <a:ext cx="3638579" cy="243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017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C00000"/>
                </a:solidFill>
              </a:rPr>
              <a:t>FESTIVAL OF THE PATHS</a:t>
            </a:r>
            <a:br>
              <a:rPr lang="en-US" sz="3200" b="1">
                <a:solidFill>
                  <a:srgbClr val="C00000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       Parents- Educators  - Adolescents</a:t>
            </a:r>
            <a:r>
              <a:rPr lang="en-US" sz="3200"/>
              <a:t>.</a:t>
            </a:r>
            <a:endParaRPr/>
          </a:p>
        </p:txBody>
      </p:sp>
      <p:pic>
        <p:nvPicPr>
          <p:cNvPr id="539" name="Google Shape;539;p62" descr="xr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20" y="3143248"/>
            <a:ext cx="4459288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62" descr="xr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3143248"/>
            <a:ext cx="4419600" cy="28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2"/>
          <p:cNvSpPr txBox="1"/>
          <p:nvPr/>
        </p:nvSpPr>
        <p:spPr>
          <a:xfrm>
            <a:off x="533400" y="1695450"/>
            <a:ext cx="83248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days festival at Syros with the cooperation of the PREVENTION NETWORK AND HEALTH PROMOTION of the Cyclades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62"/>
          <p:cNvSpPr txBox="1"/>
          <p:nvPr/>
        </p:nvSpPr>
        <p:spPr>
          <a:xfrm>
            <a:off x="5105400" y="4419600"/>
            <a:ext cx="40386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62"/>
          <p:cNvSpPr txBox="1"/>
          <p:nvPr/>
        </p:nvSpPr>
        <p:spPr>
          <a:xfrm>
            <a:off x="5214942" y="507207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64" descr="xroyssa lampros2005 00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228600" y="0"/>
            <a:ext cx="10188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E30015-AC37-0C08-C24E-1FAD5D767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2CE9F6E-2E06-E488-F556-80072D645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7DDC873-344E-3147-2D89-04D5A44314E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3C7DB45-3B39-9A31-14D1-83F5F1A8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93018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7E802D3-80D9-AA21-930D-20AD46F89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62044"/>
            <a:ext cx="8229600" cy="49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751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Social Cooperative of Cyclades</a:t>
            </a:r>
            <a:endParaRPr/>
          </a:p>
        </p:txBody>
      </p:sp>
      <p:sp>
        <p:nvSpPr>
          <p:cNvPr id="587" name="Google Shape;587;p65"/>
          <p:cNvSpPr txBox="1">
            <a:spLocks noGrp="1"/>
          </p:cNvSpPr>
          <p:nvPr>
            <p:ph type="body" idx="1"/>
          </p:nvPr>
        </p:nvSpPr>
        <p:spPr>
          <a:xfrm>
            <a:off x="0" y="990029"/>
            <a:ext cx="503237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r>
              <a:rPr lang="en-US" sz="2800" b="1" dirty="0">
                <a:solidFill>
                  <a:srgbClr val="C00000"/>
                </a:solidFill>
              </a:rPr>
              <a:t>Health Promotion programmes    </a:t>
            </a:r>
            <a:endParaRPr b="1"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/>
              <a:t>      for students of the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/>
              <a:t>        Elementary and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/>
              <a:t>         High Schools</a:t>
            </a:r>
            <a:endParaRPr sz="2800" dirty="0"/>
          </a:p>
        </p:txBody>
      </p:sp>
      <p:sp>
        <p:nvSpPr>
          <p:cNvPr id="588" name="Google Shape;588;p65"/>
          <p:cNvSpPr/>
          <p:nvPr/>
        </p:nvSpPr>
        <p:spPr>
          <a:xfrm>
            <a:off x="4389438" y="4251547"/>
            <a:ext cx="4754562" cy="2117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Psycho-educational intervention programmes to manage 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school violence, Bullying, drugs,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Early School Leaving, SEL </a:t>
            </a:r>
            <a:endParaRPr sz="28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9" name="Google Shape;589;p65" descr="IMG_0026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1219200"/>
            <a:ext cx="3810000" cy="272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65" descr="gr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3733800"/>
            <a:ext cx="4038600" cy="263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66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3999" cy="12858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Travelling in the Aegean Sea and its life</a:t>
            </a:r>
            <a:br>
              <a:rPr lang="en-US" b="1">
                <a:solidFill>
                  <a:srgbClr val="C00000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Social Cooperative of Cyclades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596" name="Google Shape;596;p66"/>
          <p:cNvSpPr txBox="1">
            <a:spLocks noGrp="1"/>
          </p:cNvSpPr>
          <p:nvPr>
            <p:ph type="body" idx="1"/>
          </p:nvPr>
        </p:nvSpPr>
        <p:spPr>
          <a:xfrm>
            <a:off x="428596" y="1981200"/>
            <a:ext cx="4357718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Summer teen groups,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By working with drama therapy on sailing courses.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to increase self-awareness and social skills useful for the "journey" of life, through experiential exercises.</a:t>
            </a:r>
            <a:endParaRPr b="1"/>
          </a:p>
          <a:p>
            <a:pPr marL="342900" lvl="0" indent="-34290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 </a:t>
            </a:r>
            <a:endParaRPr b="1"/>
          </a:p>
          <a:p>
            <a:pPr marL="342900" lvl="0" indent="-34290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597" name="Google Shape;597;p66" descr="66.jpg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86314" y="1256136"/>
            <a:ext cx="4167930" cy="555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7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13414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Mixed Theatrical team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Social Cooperative of Cyclades</a:t>
            </a:r>
            <a:endParaRPr b="1" dirty="0"/>
          </a:p>
        </p:txBody>
      </p:sp>
      <p:graphicFrame>
        <p:nvGraphicFramePr>
          <p:cNvPr id="603" name="Google Shape;603;p67"/>
          <p:cNvGraphicFramePr/>
          <p:nvPr>
            <p:extLst>
              <p:ext uri="{D42A27DB-BD31-4B8C-83A1-F6EECF244321}">
                <p14:modId xmlns:p14="http://schemas.microsoft.com/office/powerpoint/2010/main" val="1428253717"/>
              </p:ext>
            </p:extLst>
          </p:nvPr>
        </p:nvGraphicFramePr>
        <p:xfrm>
          <a:off x="78658" y="1446205"/>
          <a:ext cx="4188541" cy="2575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86214" imgH="2313797" progId="PBrush">
                  <p:embed/>
                </p:oleObj>
              </mc:Choice>
              <mc:Fallback>
                <p:oleObj r:id="rId3" imgW="3786214" imgH="2313797" progId="PBrush">
                  <p:embed/>
                  <p:pic>
                    <p:nvPicPr>
                      <p:cNvPr id="603" name="Google Shape;603;p6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78658" y="1446205"/>
                        <a:ext cx="4188541" cy="2575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" name="Google Shape;604;p67"/>
          <p:cNvSpPr txBox="1">
            <a:spLocks noGrp="1"/>
          </p:cNvSpPr>
          <p:nvPr>
            <p:ph type="body" idx="1"/>
          </p:nvPr>
        </p:nvSpPr>
        <p:spPr>
          <a:xfrm>
            <a:off x="4645025" y="1571612"/>
            <a:ext cx="4498975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/>
              <a:t>Parents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/>
              <a:t>Teachers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/>
              <a:t>Teens</a:t>
            </a:r>
            <a:endParaRPr sz="2800" b="1"/>
          </a:p>
        </p:txBody>
      </p:sp>
      <p:sp>
        <p:nvSpPr>
          <p:cNvPr id="605" name="Google Shape;605;p67"/>
          <p:cNvSpPr/>
          <p:nvPr/>
        </p:nvSpPr>
        <p:spPr>
          <a:xfrm>
            <a:off x="609601" y="5057775"/>
            <a:ext cx="3733800" cy="185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plays with process work and Drama therapy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Noto Sans Symbols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67" descr="IMG_00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3401" y="3352800"/>
            <a:ext cx="4800599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68" descr="IMG_0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267200" cy="349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8" descr="IMG_00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1000" y="0"/>
            <a:ext cx="291465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8" descr="IMG_00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9400" y="0"/>
            <a:ext cx="2667000" cy="36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8" descr="IMG_00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8" descr="IMG_00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429000"/>
            <a:ext cx="47244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8" descr="IMG_00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24400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68"/>
          <p:cNvSpPr txBox="1">
            <a:spLocks noGrp="1"/>
          </p:cNvSpPr>
          <p:nvPr>
            <p:ph type="title" idx="4294967295"/>
          </p:nvPr>
        </p:nvSpPr>
        <p:spPr>
          <a:xfrm>
            <a:off x="1371600" y="2362200"/>
            <a:ext cx="7772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C00000"/>
                </a:solidFill>
              </a:rPr>
              <a:t>       Theatrical team</a:t>
            </a:r>
            <a:endParaRPr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3999" cy="12144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Mixed Theatrical team-Ferekidis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623" name="Google Shape;623;p69"/>
          <p:cNvSpPr txBox="1">
            <a:spLocks noGrp="1"/>
          </p:cNvSpPr>
          <p:nvPr>
            <p:ph type="body" idx="1"/>
          </p:nvPr>
        </p:nvSpPr>
        <p:spPr>
          <a:xfrm>
            <a:off x="4953000" y="1295400"/>
            <a:ext cx="457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r>
              <a:rPr lang="en-US" sz="2800" dirty="0">
                <a:solidFill>
                  <a:schemeClr val="lt2"/>
                </a:solidFill>
              </a:rPr>
              <a:t>	</a:t>
            </a:r>
            <a:endParaRPr sz="2800"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 dirty="0"/>
              <a:t>The slap</a:t>
            </a:r>
            <a:endParaRPr b="1"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/>
              <a:t> </a:t>
            </a:r>
            <a:r>
              <a:rPr lang="en-US" sz="2800" u="sng" dirty="0">
                <a:solidFill>
                  <a:schemeClr val="hlink"/>
                </a:solidFill>
                <a:hlinkClick r:id="rId3"/>
              </a:rPr>
              <a:t>www.ithakes.gr</a:t>
            </a:r>
            <a:r>
              <a:rPr lang="en-US" sz="2800" dirty="0"/>
              <a:t> </a:t>
            </a:r>
            <a:endParaRPr sz="2800"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Char char="•"/>
            </a:pPr>
            <a:r>
              <a:rPr lang="en-US" sz="2800" dirty="0">
                <a:solidFill>
                  <a:schemeClr val="lt2"/>
                </a:solidFill>
              </a:rPr>
              <a:t>		&amp; </a:t>
            </a:r>
            <a:r>
              <a:rPr lang="en-US" sz="2800" dirty="0" err="1">
                <a:solidFill>
                  <a:schemeClr val="lt2"/>
                </a:solidFill>
              </a:rPr>
              <a:t>έφη</a:t>
            </a:r>
            <a:r>
              <a:rPr lang="en-US" sz="2800" dirty="0">
                <a:solidFill>
                  <a:schemeClr val="lt2"/>
                </a:solidFill>
              </a:rPr>
              <a:t>βοι.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Char char="•"/>
            </a:pPr>
            <a:r>
              <a:rPr lang="en-US" sz="2800" dirty="0">
                <a:solidFill>
                  <a:schemeClr val="lt2"/>
                </a:solidFill>
              </a:rPr>
              <a:t>Παρα</a:t>
            </a:r>
            <a:r>
              <a:rPr lang="en-US" sz="2800" dirty="0" err="1">
                <a:solidFill>
                  <a:schemeClr val="lt2"/>
                </a:solidFill>
              </a:rPr>
              <a:t>στάσεις</a:t>
            </a:r>
            <a:r>
              <a:rPr lang="en-US" sz="2800" dirty="0">
                <a:solidFill>
                  <a:schemeClr val="lt2"/>
                </a:solidFill>
              </a:rPr>
              <a:t> </a:t>
            </a:r>
            <a:r>
              <a:rPr lang="en-US" sz="2800" dirty="0" err="1">
                <a:solidFill>
                  <a:schemeClr val="lt2"/>
                </a:solidFill>
              </a:rPr>
              <a:t>στο</a:t>
            </a:r>
            <a:r>
              <a:rPr lang="en-US" sz="2800" dirty="0">
                <a:solidFill>
                  <a:schemeClr val="lt2"/>
                </a:solidFill>
              </a:rPr>
              <a:t> </a:t>
            </a:r>
            <a:r>
              <a:rPr lang="en-US" sz="2800" dirty="0" err="1">
                <a:solidFill>
                  <a:schemeClr val="lt2"/>
                </a:solidFill>
              </a:rPr>
              <a:t>θέ</a:t>
            </a:r>
            <a:r>
              <a:rPr lang="en-US" sz="2800" dirty="0">
                <a:solidFill>
                  <a:schemeClr val="lt2"/>
                </a:solidFill>
              </a:rPr>
              <a:t>ατρο ΑΠΟΛΛΩΝ της Σύρου.</a:t>
            </a:r>
            <a:endParaRPr dirty="0"/>
          </a:p>
        </p:txBody>
      </p:sp>
      <p:pic>
        <p:nvPicPr>
          <p:cNvPr id="624" name="Google Shape;624;p69" descr="30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1214422"/>
            <a:ext cx="4800600" cy="299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69" descr="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191000"/>
            <a:ext cx="1905000" cy="2468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69" descr="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6314" y="3755923"/>
            <a:ext cx="4239698" cy="289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69" descr="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8800" y="4191000"/>
            <a:ext cx="2959100" cy="24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69"/>
          <p:cNvSpPr txBox="1"/>
          <p:nvPr/>
        </p:nvSpPr>
        <p:spPr>
          <a:xfrm>
            <a:off x="5638800" y="3276600"/>
            <a:ext cx="2971800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9" name="Google Shape;629;p69" descr="titlosxas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86314" y="2928934"/>
            <a:ext cx="4113213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941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Altera Vita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72" name="Google Shape;172;p7"/>
          <p:cNvSpPr txBox="1"/>
          <p:nvPr/>
        </p:nvSpPr>
        <p:spPr>
          <a:xfrm>
            <a:off x="214298" y="1003954"/>
            <a:ext cx="8929702" cy="6506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lang="en-US" sz="45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5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Administrative </a:t>
            </a:r>
            <a:r>
              <a:rPr lang="en-US" sz="4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Board</a:t>
            </a:r>
            <a:r>
              <a:rPr lang="en-US" sz="4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Miltos Sakellariou, </a:t>
            </a:r>
            <a:r>
              <a:rPr lang="en-US" sz="42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Chairman of the Board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2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Prevention Counselor in Addictions, Family Therapist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Giannis Daskos, </a:t>
            </a:r>
            <a:r>
              <a:rPr lang="en-US" sz="45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Prof of Maths, General Secretary        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Eleni Karagianni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 Educator, Youth worker</a:t>
            </a:r>
            <a:r>
              <a:rPr lang="el-GR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Treasurer</a:t>
            </a: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5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Altera Vita Team      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Antonia Sakellariou, 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ICT Expert, Project Manager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Pavlos  Aimoniotis,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ICT Expert, Technical Manager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l-GR" sz="4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</a:t>
            </a:r>
            <a:r>
              <a:rPr lang="en-US" sz="45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Miranda Daskou,  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Biologist, Youth worker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Leonardos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Palaiologos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Youth worker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Aggeliki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Sakellariou, 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Facilitator, </a:t>
            </a:r>
            <a:r>
              <a:rPr lang="en-US" sz="4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Occupational Therapist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Eleftheria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Pouftsi,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Volunteer, Occupational Therapist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Agni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Kapella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 Logistics, Secretary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Dimitra Sakellariou, 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ICT Expert, Technical Manager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Alekos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Chalavazis, 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ICT Expert, Technical Manager</a:t>
            </a:r>
          </a:p>
          <a:p>
            <a:pPr marL="0" marR="0" lvl="0" indent="0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</a:t>
            </a:r>
            <a:r>
              <a:rPr lang="en-US" sz="4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postolos Efkarpidis, </a:t>
            </a:r>
            <a:r>
              <a:rPr lang="en-US" sz="4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RN</a:t>
            </a:r>
            <a:r>
              <a:rPr lang="en-US" sz="4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Ν</a:t>
            </a:r>
            <a:r>
              <a:rPr lang="en-US" sz="4400" b="1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urse</a:t>
            </a:r>
            <a:r>
              <a:rPr lang="en-US" sz="4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 MSc, </a:t>
            </a:r>
            <a:r>
              <a:rPr lang="en-US" sz="4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PhDc</a:t>
            </a:r>
            <a:r>
              <a:rPr lang="en-US" sz="4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 Health Promotion Programs</a:t>
            </a:r>
          </a:p>
          <a:p>
            <a:pPr marL="0" marR="0" lvl="0" indent="0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lang="en-US" sz="44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the ERASMUS + programmes are involved also other members of </a:t>
            </a: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ALTERA VITA, </a:t>
            </a:r>
            <a:r>
              <a:rPr lang="en-US" sz="4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Social Workers, Psychologists, teachers,  ICT specialists,  youth workers.</a:t>
            </a:r>
            <a:endParaRPr lang="en-US" sz="40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ct val="100000"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the Quality Label from European Solidarity Corps as Hosting and Sending Organization. We </a:t>
            </a:r>
            <a:r>
              <a:rPr lang="en-US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involve 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our activities also volunteers.</a:t>
            </a:r>
            <a:endParaRPr lang="en-US" sz="40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lang="en-US" sz="44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1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46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n-US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NETWORK OF YOUTH THEATRE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700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GRENOBLE, France</a:t>
            </a:r>
            <a:endParaRPr sz="3600" b="1" dirty="0">
              <a:solidFill>
                <a:srgbClr val="C00000"/>
              </a:solidFill>
            </a:endParaRPr>
          </a:p>
        </p:txBody>
      </p:sp>
      <p:pic>
        <p:nvPicPr>
          <p:cNvPr id="635" name="Google Shape;635;p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65155" y="1417638"/>
            <a:ext cx="8569618" cy="544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 sz="4000" b="1" u="sng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FESTIVAL OF YOUTH THEATRE</a:t>
            </a:r>
            <a:r>
              <a:rPr lang="en-US" sz="4000" b="1">
                <a:solidFill>
                  <a:srgbClr val="C00000"/>
                </a:solidFill>
              </a:rPr>
              <a:t> </a:t>
            </a:r>
            <a:br>
              <a:rPr lang="en-US" sz="3200">
                <a:solidFill>
                  <a:srgbClr val="C00000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GRENOBLE, France 2005.</a:t>
            </a:r>
            <a:endParaRPr sz="3200"/>
          </a:p>
        </p:txBody>
      </p:sp>
      <p:pic>
        <p:nvPicPr>
          <p:cNvPr id="641" name="Google Shape;641;p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29760" y="1413994"/>
            <a:ext cx="8084480" cy="5388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 sz="4000" b="1" u="sng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FESTIVAL OF YOUTH THEATRE</a:t>
            </a:r>
            <a:r>
              <a:rPr lang="en-US" sz="4000" b="1">
                <a:solidFill>
                  <a:srgbClr val="C00000"/>
                </a:solidFill>
              </a:rPr>
              <a:t> </a:t>
            </a:r>
            <a:br>
              <a:rPr lang="en-US" sz="3600">
                <a:solidFill>
                  <a:srgbClr val="C00000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GRENOBLE- France-2008</a:t>
            </a:r>
            <a:endParaRPr/>
          </a:p>
        </p:txBody>
      </p:sp>
      <p:pic>
        <p:nvPicPr>
          <p:cNvPr id="647" name="Google Shape;647;p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23572" y="1459012"/>
            <a:ext cx="8096855" cy="5398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 sz="4000" b="1" u="sng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FESTIVAL OF YOUTH THEATRE</a:t>
            </a:r>
            <a:r>
              <a:rPr lang="en-US" sz="4000" b="1">
                <a:solidFill>
                  <a:srgbClr val="C00000"/>
                </a:solidFill>
              </a:rPr>
              <a:t> </a:t>
            </a:r>
            <a:br>
              <a:rPr lang="en-US" sz="3200" b="1">
                <a:solidFill>
                  <a:srgbClr val="C00000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GRENOBLE- France 2012</a:t>
            </a:r>
            <a:endParaRPr sz="3200" b="1"/>
          </a:p>
        </p:txBody>
      </p:sp>
      <p:pic>
        <p:nvPicPr>
          <p:cNvPr id="653" name="Google Shape;653;p7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30296" y="1417638"/>
            <a:ext cx="7656280" cy="544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153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Theatrical Team FEREKYDIS</a:t>
            </a:r>
            <a:br>
              <a:rPr lang="en-US" b="1">
                <a:solidFill>
                  <a:srgbClr val="C00000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Social Cooperative of Cyclades</a:t>
            </a:r>
            <a:endParaRPr b="1">
              <a:solidFill>
                <a:srgbClr val="C00000"/>
              </a:solidFill>
            </a:endParaRPr>
          </a:p>
        </p:txBody>
      </p:sp>
      <p:pic>
        <p:nvPicPr>
          <p:cNvPr id="661" name="Google Shape;66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46012" y="23360202"/>
            <a:ext cx="4301810" cy="3226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9A5FE16-3B0F-ED66-D8BE-783DD61F6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5" y="1194076"/>
            <a:ext cx="8863520" cy="5620277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5"/>
          <p:cNvSpPr txBox="1">
            <a:spLocks noGrp="1"/>
          </p:cNvSpPr>
          <p:nvPr>
            <p:ph type="body" idx="1"/>
          </p:nvPr>
        </p:nvSpPr>
        <p:spPr>
          <a:xfrm>
            <a:off x="357158" y="1643050"/>
            <a:ext cx="8786842" cy="521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ERASMUS+KA2–YLYS:2017-1-PL01-KA204-038666, applicant CKU BIALYSTOK, </a:t>
            </a:r>
            <a:r>
              <a:rPr lang="en-US" sz="6400"/>
              <a:t>f</a:t>
            </a:r>
            <a:r>
              <a:rPr lang="en-US" sz="6400" b="1"/>
              <a:t>rom POLAND, for the YLYS project </a:t>
            </a:r>
            <a:endParaRPr sz="64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ERASMUS KA2 – WHY: 2017-1-SE01-KA201-034597, applicant Municipality of VASTERAS  from Sweden, for the WHY project.</a:t>
            </a:r>
            <a:endParaRPr sz="64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ERASMUS + KA2 :2019 KA201-CBFBCC04- REFLECT</a:t>
            </a:r>
            <a:r>
              <a:rPr lang="en-US" sz="6400"/>
              <a:t> applicant TOPUNT GENT- Belgium. </a:t>
            </a:r>
            <a:endParaRPr sz="64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ERASMUS +KA2: 2020-KA204-2220CB02- DIGIT-ALL</a:t>
            </a:r>
            <a:r>
              <a:rPr lang="en-US" sz="6400"/>
              <a:t>, Digital skills for adults</a:t>
            </a:r>
            <a:r>
              <a:rPr lang="en-US" sz="6400" b="1"/>
              <a:t>, applicant Orbis Institute, Slovakia.</a:t>
            </a:r>
            <a:endParaRPr sz="64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ERASMUS +KA2: 2020-</a:t>
            </a:r>
            <a:r>
              <a:rPr lang="en-US" sz="6400"/>
              <a:t> </a:t>
            </a:r>
            <a:r>
              <a:rPr lang="en-US" sz="6400" b="1"/>
              <a:t>KA204-A29E0F47-</a:t>
            </a:r>
            <a:r>
              <a:rPr lang="en-US" sz="6400"/>
              <a:t> The Living Art - The Art of Living </a:t>
            </a:r>
            <a:r>
              <a:rPr lang="en-US" sz="6400" b="1"/>
              <a:t>applicant CKU BIALYSTOK, </a:t>
            </a:r>
            <a:r>
              <a:rPr lang="en-US" sz="6400"/>
              <a:t>f</a:t>
            </a:r>
            <a:r>
              <a:rPr lang="en-US" sz="6400" b="1"/>
              <a:t>rom POLAND</a:t>
            </a:r>
            <a:endParaRPr sz="6400" b="1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ERASMUS + KA2: 2020 619480-EPP-1-2020-1-IT-EPPKA2-CBY-ACPALA, </a:t>
            </a:r>
            <a:r>
              <a:rPr lang="en-US" sz="6400" b="1" i="1"/>
              <a:t>Live on the island, applicant  Associazione Ottovolante Sulcis , Italy</a:t>
            </a:r>
            <a:endParaRPr sz="64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ERASMUS +KA1</a:t>
            </a:r>
            <a:r>
              <a:rPr lang="en-US" sz="6400"/>
              <a:t>:  </a:t>
            </a:r>
            <a:r>
              <a:rPr lang="en-US" sz="6400" b="1"/>
              <a:t>2019-1-TR01-KA105-073564 </a:t>
            </a:r>
            <a:r>
              <a:rPr lang="en-US" sz="6400"/>
              <a:t>applicant Rhythm for Peace, Turkey</a:t>
            </a:r>
            <a:endParaRPr sz="64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ERASMUS + KA1 : 2019-2020 Higher Education –NLROTTERD03</a:t>
            </a:r>
            <a:r>
              <a:rPr lang="en-US" sz="6400"/>
              <a:t> 2019/20 as receiving Organization of students of University of Rotterdam for a traineeship in TELEMEDICINE.</a:t>
            </a:r>
            <a:endParaRPr sz="64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ERASMUS + KA1 : 2019-2020 Higher Education –</a:t>
            </a:r>
            <a:r>
              <a:rPr lang="en-US" sz="6400"/>
              <a:t> </a:t>
            </a:r>
            <a:r>
              <a:rPr lang="en-US" sz="6400" b="1"/>
              <a:t>NLUTRECHT24 </a:t>
            </a:r>
            <a:r>
              <a:rPr lang="en-US" sz="6400"/>
              <a:t>2019/20 as receiving Organization of students of University of UTRECHT for a traineeship in TELEMEDICINE.</a:t>
            </a:r>
            <a:endParaRPr sz="64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ERASMUS +KA 1 : No 1-FR01-KA102-047463 </a:t>
            </a:r>
            <a:r>
              <a:rPr lang="en-US" sz="6400"/>
              <a:t>with the Ecole Regionale de la deuxieme chance de Toulouse.</a:t>
            </a:r>
            <a:endParaRPr sz="64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European Solidarity Corps 2020-1-EL02-ESC522018- </a:t>
            </a:r>
            <a:endParaRPr sz="64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-005925</a:t>
            </a:r>
            <a:r>
              <a:rPr lang="en-US" sz="6400"/>
              <a:t>, Quality Label as hosting and Sending Organization for  European Solidarity Corps</a:t>
            </a:r>
            <a:endParaRPr sz="64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6400" b="1"/>
              <a:t>Participation at the </a:t>
            </a:r>
            <a:r>
              <a:rPr lang="en-US" sz="6400" b="1" u="sng">
                <a:solidFill>
                  <a:schemeClr val="hlink"/>
                </a:solidFill>
                <a:hlinkClick r:id="rId3"/>
              </a:rPr>
              <a:t>European</a:t>
            </a:r>
            <a:r>
              <a:rPr lang="en-US" sz="6400" b="1"/>
              <a:t> Seminar </a:t>
            </a:r>
            <a:r>
              <a:rPr lang="en-US" sz="6400" b="1" u="sng">
                <a:solidFill>
                  <a:schemeClr val="hlink"/>
                </a:solidFill>
                <a:hlinkClick r:id="rId4"/>
              </a:rPr>
              <a:t>« Echanges Culturels de Jeunes par le Théâtre, Quels enjeux et quel avenir dans un monde en crise ? </a:t>
            </a:r>
            <a:r>
              <a:rPr lang="en-US" sz="6400" b="1"/>
              <a:t>» May 2016 CREARC-Grenoble.</a:t>
            </a:r>
            <a:endParaRPr sz="6400"/>
          </a:p>
          <a:p>
            <a:pPr marL="342900" lvl="0" indent="-2921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2921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669" name="Google Shape;669;p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Social Cooperative of Cyclades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EUROPEAN Projects</a:t>
            </a: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76" descr="anadrasis-logo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44208" y="6150926"/>
            <a:ext cx="2525266" cy="70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67308"/>
            <a:ext cx="1036038" cy="690692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76"/>
          <p:cNvSpPr txBox="1"/>
          <p:nvPr/>
        </p:nvSpPr>
        <p:spPr>
          <a:xfrm>
            <a:off x="1043608" y="6309320"/>
            <a:ext cx="11588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Erasmus+</a:t>
            </a:r>
            <a:endParaRPr sz="1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7" name="Google Shape;677;p76" descr="WHY-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7944" y="6259512"/>
            <a:ext cx="1131887" cy="598488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79" name="Google Shape;679;p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63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8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C00000"/>
                </a:solidFill>
              </a:rPr>
              <a:t>STORYTELLING- GREECE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715" name="Google Shape;715;p82" descr="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57290" y="1500174"/>
            <a:ext cx="6850611" cy="5137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8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C00000"/>
                </a:solidFill>
              </a:rPr>
              <a:t>STORYTELLING- GREECE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721" name="Google Shape;721;p83" descr="1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85852" y="1398571"/>
            <a:ext cx="7279239" cy="5459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STORYTELLING- TRAINING GREECE</a:t>
            </a:r>
            <a:endParaRPr b="1">
              <a:solidFill>
                <a:srgbClr val="C00000"/>
              </a:solidFill>
            </a:endParaRPr>
          </a:p>
        </p:txBody>
      </p:sp>
      <p:pic>
        <p:nvPicPr>
          <p:cNvPr id="727" name="Google Shape;727;p84" descr="IMG_20181121_18235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57224" y="1428736"/>
            <a:ext cx="6929454" cy="5197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>
            <a:spLocks noGrp="1"/>
          </p:cNvSpPr>
          <p:nvPr>
            <p:ph type="body" idx="1"/>
          </p:nvPr>
        </p:nvSpPr>
        <p:spPr>
          <a:xfrm>
            <a:off x="214282" y="1643050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Our aims are:</a:t>
            </a:r>
            <a:endParaRPr dirty="0"/>
          </a:p>
          <a:p>
            <a:pPr marL="342900" lvl="0" indent="-34290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 dirty="0"/>
              <a:t>education, human rights, employment, social discrimination, racism, culture</a:t>
            </a:r>
            <a:endParaRPr sz="2800" dirty="0"/>
          </a:p>
          <a:p>
            <a:pPr marL="342900" lvl="0" indent="-34290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 dirty="0"/>
              <a:t>Cultural and social development of our community</a:t>
            </a:r>
            <a:endParaRPr sz="2800" b="1" dirty="0"/>
          </a:p>
          <a:p>
            <a:pPr marL="342900" lvl="0" indent="-34290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/>
              <a:t>Promotion of </a:t>
            </a:r>
            <a:r>
              <a:rPr lang="en-US" sz="2800" b="1" dirty="0"/>
              <a:t>volunteer spirit</a:t>
            </a:r>
            <a:endParaRPr dirty="0"/>
          </a:p>
          <a:p>
            <a:pPr lvl="0" indent="-45720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en-US" sz="2800" dirty="0"/>
              <a:t>Social Economy, Health Promotion, Organic Farming, Environment and Sustainable Development, the Arts and Culture, Pedagogy, Psychology, New technologies.</a:t>
            </a:r>
          </a:p>
          <a:p>
            <a:pPr lvl="0" indent="-45720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en-US" sz="2800" dirty="0"/>
              <a:t> Participation in European projects</a:t>
            </a:r>
            <a:endParaRPr sz="2800" dirty="0"/>
          </a:p>
          <a:p>
            <a:pPr marL="342900" lvl="0" indent="-16510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b="1" dirty="0"/>
          </a:p>
          <a:p>
            <a:pPr marL="342900" lvl="0" indent="-16510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b="1"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178" name="Google Shape;178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alibri"/>
              <a:buNone/>
            </a:pPr>
            <a:r>
              <a:rPr lang="en-US" sz="4800" b="1">
                <a:solidFill>
                  <a:srgbClr val="C00000"/>
                </a:solidFill>
              </a:rPr>
              <a:t>ALTERA VITA</a:t>
            </a:r>
            <a:endParaRPr sz="48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8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European Solidarity Corps</a:t>
            </a:r>
            <a:endParaRPr b="1"/>
          </a:p>
        </p:txBody>
      </p:sp>
      <p:pic>
        <p:nvPicPr>
          <p:cNvPr id="746" name="Google Shape;746;p8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2500"/>
          <a:stretch/>
        </p:blipFill>
        <p:spPr>
          <a:xfrm>
            <a:off x="0" y="1428736"/>
            <a:ext cx="9144000" cy="521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Multifunction Farm ALTERA VITA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752" name="Google Shape;752;p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ALTERA VITA has agricultural production of </a:t>
            </a:r>
            <a:r>
              <a:rPr lang="en-US" b="1">
                <a:solidFill>
                  <a:srgbClr val="C00000"/>
                </a:solidFill>
              </a:rPr>
              <a:t>aromatic and medicinal plants </a:t>
            </a:r>
            <a:r>
              <a:rPr lang="en-US"/>
              <a:t>of our country, 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ALTERA VITA, act as a catalyst in our community, aiming at the </a:t>
            </a:r>
            <a:r>
              <a:rPr lang="en-US">
                <a:solidFill>
                  <a:srgbClr val="C00000"/>
                </a:solidFill>
              </a:rPr>
              <a:t>Well Being  and the sustainable development.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We owned agricultural land and we plant aromatic plants such as </a:t>
            </a:r>
            <a:r>
              <a:rPr lang="en-US" b="1"/>
              <a:t>sage, thyme, safflower, rosemary, oregano</a:t>
            </a:r>
            <a:r>
              <a:rPr lang="en-US"/>
              <a:t>, of local products of Syros.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8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758" name="Google Shape;758;p8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7812" t="29358" r="28701" b="12241"/>
          <a:stretch/>
        </p:blipFill>
        <p:spPr>
          <a:xfrm>
            <a:off x="42444" y="0"/>
            <a:ext cx="9101556" cy="6872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9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C00000"/>
                </a:solidFill>
              </a:rPr>
              <a:t>Altera Vita-Virtual Study Visit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764" name="Google Shape;764;p9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0728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It is a great Honour for us and we will try to share with you our experience, to start a dialogue and of course to be part of the </a:t>
            </a:r>
            <a:r>
              <a:rPr lang="en-US" b="1"/>
              <a:t>European network,  Europe Goes Local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We want to thanks our 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Hellenic National Agency for Erasmus+ and </a:t>
            </a:r>
            <a:r>
              <a:rPr lang="en-US"/>
              <a:t>European Solidarity Corps Resource Centre and </a:t>
            </a:r>
            <a:r>
              <a:rPr lang="en-US" u="sng">
                <a:solidFill>
                  <a:schemeClr val="hlink"/>
                </a:solidFill>
                <a:hlinkClick r:id="rId3"/>
              </a:rPr>
              <a:t>Youth and Lifelong Learning Foundation</a:t>
            </a:r>
            <a:r>
              <a:rPr lang="en-US"/>
              <a:t>,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for the proposition to realise this virtual study visit and gave us the power to work for this visit inside of our holidays!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You can visit us virtually following the link!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virtual study visit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352cfd493c_0_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3998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 goes Local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7" name="Google Shape;427;g1352cfd493c_0_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28" name="Google Shape;428;g1352cfd493c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00200"/>
            <a:ext cx="9143999" cy="5157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2942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6D2A43-F026-2FDB-F768-A2EE0D525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3365753-0F78-3974-A7C8-31EFC72211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30EC8D3-FCF9-B99C-5E48-71797C38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594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ED080C1-6249-8BAF-B636-7AFAAE707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148"/>
          <a:stretch/>
        </p:blipFill>
        <p:spPr>
          <a:xfrm>
            <a:off x="0" y="4965947"/>
            <a:ext cx="9144000" cy="12578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88A0BB-1D5B-3540-FB78-07CBDE02E125}"/>
              </a:ext>
            </a:extLst>
          </p:cNvPr>
          <p:cNvSpPr txBox="1"/>
          <p:nvPr/>
        </p:nvSpPr>
        <p:spPr>
          <a:xfrm>
            <a:off x="3554361" y="636041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linkClick r:id="rId4"/>
              </a:rPr>
              <a:t>Live on the island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9730427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hlinkClick r:id="rId2"/>
            <a:extLst>
              <a:ext uri="{FF2B5EF4-FFF2-40B4-BE49-F238E27FC236}">
                <a16:creationId xmlns:a16="http://schemas.microsoft.com/office/drawing/2014/main" id="{758D990F-DAE9-9F3C-467F-F5598D0E4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212"/>
            <a:ext cx="9144000" cy="66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447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hlinkClick r:id="rId2"/>
            <a:extLst>
              <a:ext uri="{FF2B5EF4-FFF2-40B4-BE49-F238E27FC236}">
                <a16:creationId xmlns:a16="http://schemas.microsoft.com/office/drawing/2014/main" id="{2C39E900-9CF4-54DC-82F2-9C4FF6399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9" y="835741"/>
            <a:ext cx="9144000" cy="4591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016BC-2A4A-29E1-6B64-CDFF33DC64B2}"/>
              </a:ext>
            </a:extLst>
          </p:cNvPr>
          <p:cNvSpPr txBox="1"/>
          <p:nvPr/>
        </p:nvSpPr>
        <p:spPr>
          <a:xfrm>
            <a:off x="39329" y="0"/>
            <a:ext cx="906534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page - Live on the island</a:t>
            </a:r>
            <a:endParaRPr lang="el-G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2B77E-9D58-19E8-3D94-12C4C6FF411F}"/>
              </a:ext>
            </a:extLst>
          </p:cNvPr>
          <p:cNvSpPr txBox="1"/>
          <p:nvPr/>
        </p:nvSpPr>
        <p:spPr>
          <a:xfrm>
            <a:off x="2541639" y="5848705"/>
            <a:ext cx="45916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hlinkClick r:id="rId2"/>
              </a:rPr>
              <a:t>https://liveontheisland.eu</a:t>
            </a:r>
            <a:endParaRPr lang="en-US" sz="2800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72951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92" descr="A group of people posing for a photo outside of a hous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17" y="68263"/>
            <a:ext cx="8961966" cy="672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93" descr="A person holding a hors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4926" y="1080120"/>
            <a:ext cx="4333410" cy="577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93" descr="A group of people walking on a dirt path in a field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5344" y="1080120"/>
            <a:ext cx="4970269" cy="5777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658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br>
              <a:rPr lang="en-US" b="1">
                <a:solidFill>
                  <a:srgbClr val="C00000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Our Objectives</a:t>
            </a:r>
            <a:br>
              <a:rPr lang="en-US">
                <a:solidFill>
                  <a:srgbClr val="C00000"/>
                </a:solidFill>
              </a:rPr>
            </a:br>
            <a:endParaRPr b="1">
              <a:solidFill>
                <a:srgbClr val="C00000"/>
              </a:solidFill>
            </a:endParaRPr>
          </a:p>
        </p:txBody>
      </p:sp>
      <p:sp>
        <p:nvSpPr>
          <p:cNvPr id="273" name="Google Shape;273;p20"/>
          <p:cNvSpPr txBox="1">
            <a:spLocks noGrp="1"/>
          </p:cNvSpPr>
          <p:nvPr>
            <p:ph type="body" idx="1"/>
          </p:nvPr>
        </p:nvSpPr>
        <p:spPr>
          <a:xfrm>
            <a:off x="467544" y="1628800"/>
            <a:ext cx="8533612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To develop </a:t>
            </a:r>
            <a:r>
              <a:rPr lang="en-US" b="1">
                <a:solidFill>
                  <a:srgbClr val="C00000"/>
                </a:solidFill>
              </a:rPr>
              <a:t>collaborative practices </a:t>
            </a:r>
            <a:r>
              <a:rPr lang="en-US"/>
              <a:t>in and around schools and the community: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- School organization and leadership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- Support for </a:t>
            </a:r>
            <a:r>
              <a:rPr lang="en-US" b="1">
                <a:solidFill>
                  <a:srgbClr val="C00000"/>
                </a:solidFill>
              </a:rPr>
              <a:t>teachers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- Support for </a:t>
            </a:r>
            <a:r>
              <a:rPr lang="en-US" b="1">
                <a:solidFill>
                  <a:srgbClr val="C00000"/>
                </a:solidFill>
              </a:rPr>
              <a:t>students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- Involvement of </a:t>
            </a:r>
            <a:r>
              <a:rPr lang="en-US" b="1">
                <a:solidFill>
                  <a:srgbClr val="C00000"/>
                </a:solidFill>
              </a:rPr>
              <a:t>parents</a:t>
            </a:r>
            <a:r>
              <a:rPr lang="en-US"/>
              <a:t> and extended families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- Involvement of other </a:t>
            </a:r>
            <a:r>
              <a:rPr lang="en-US" b="1">
                <a:solidFill>
                  <a:srgbClr val="C00000"/>
                </a:solidFill>
              </a:rPr>
              <a:t>Professionals </a:t>
            </a:r>
            <a:r>
              <a:rPr lang="en-US" b="1"/>
              <a:t>stakeholders</a:t>
            </a: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5" y="81543"/>
            <a:ext cx="8928992" cy="6694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91" descr="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3572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European Solidarity Corps</a:t>
            </a:r>
            <a:endParaRPr>
              <a:solidFill>
                <a:srgbClr val="C00000"/>
              </a:solidFill>
            </a:endParaRPr>
          </a:p>
        </p:txBody>
      </p:sp>
      <p:pic>
        <p:nvPicPr>
          <p:cNvPr id="792" name="Google Shape;792;p95" descr="en_esc-label_karbon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14678" y="2357430"/>
            <a:ext cx="2911477" cy="2911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96"/>
          <p:cNvSpPr txBox="1"/>
          <p:nvPr/>
        </p:nvSpPr>
        <p:spPr>
          <a:xfrm>
            <a:off x="3214678" y="1214422"/>
            <a:ext cx="31432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THANK YOU!!</a:t>
            </a:r>
            <a:endParaRPr sz="32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8" name="Google Shape;798;p96" descr="cardMILTO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32" y="2000240"/>
            <a:ext cx="5050746" cy="3014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1803</Words>
  <Application>Microsoft Office PowerPoint</Application>
  <PresentationFormat>Προβολή στην οθόνη (4:3)</PresentationFormat>
  <Paragraphs>233</Paragraphs>
  <Slides>93</Slides>
  <Notes>78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93</vt:i4>
      </vt:variant>
    </vt:vector>
  </HeadingPairs>
  <TitlesOfParts>
    <vt:vector size="102" baseType="lpstr">
      <vt:lpstr>Noto Sans Symbols</vt:lpstr>
      <vt:lpstr>Calibri</vt:lpstr>
      <vt:lpstr>Wingdings</vt:lpstr>
      <vt:lpstr>Arial</vt:lpstr>
      <vt:lpstr>Times New Roman</vt:lpstr>
      <vt:lpstr>Arvo</vt:lpstr>
      <vt:lpstr>Verdana</vt:lpstr>
      <vt:lpstr>Θέμα του Office</vt:lpstr>
      <vt:lpstr>PBrush</vt:lpstr>
      <vt:lpstr>Παρουσίαση του PowerPoint</vt:lpstr>
      <vt:lpstr>SYROS ISLAND-CYCLADES</vt:lpstr>
      <vt:lpstr>KASTRI 2700 B.C.</vt:lpstr>
      <vt:lpstr>SYROS ISLAND-CYCLADES</vt:lpstr>
      <vt:lpstr>PHILOSOPHER FERECYDES</vt:lpstr>
      <vt:lpstr>Local Network</vt:lpstr>
      <vt:lpstr>Altera Vita</vt:lpstr>
      <vt:lpstr>ALTERA VITA</vt:lpstr>
      <vt:lpstr> Our Objectives </vt:lpstr>
      <vt:lpstr> BODIES AND SERVICES INVOLVED </vt:lpstr>
      <vt:lpstr>  Archipelagos Union of Social Cooperatives  of South Aegean </vt:lpstr>
      <vt:lpstr>PREVENTION &amp; HEALTH PROMOTION NETWORK OF THE CYCLADES</vt:lpstr>
      <vt:lpstr>SOCIETY FOR PROTECTION OF MINORS Court of Appeal  South Aegean</vt:lpstr>
      <vt:lpstr>Multidisciplinary Team           </vt:lpstr>
      <vt:lpstr>   ENSA NETWORK  </vt:lpstr>
      <vt:lpstr>European Network of Social Authorities-ENSA NETWORK</vt:lpstr>
      <vt:lpstr>Παρουσίαση του PowerPoint</vt:lpstr>
      <vt:lpstr>Παρουσίαση του PowerPoint</vt:lpstr>
      <vt:lpstr>  COUNSIL OF EUROPE Committee on Environmental and Sanitary Crisis </vt:lpstr>
      <vt:lpstr>Παρουσίαση του PowerPoint</vt:lpstr>
      <vt:lpstr>Παρουσίαση του PowerPoint</vt:lpstr>
      <vt:lpstr>Παρουσίαση του PowerPoint</vt:lpstr>
      <vt:lpstr>ΕUROPEAN NETWORK FOR SEL</vt:lpstr>
      <vt:lpstr>At the Annual Assembly of ENSA on 15th November 2022 in Venice, after a proposal of Annalisa Bisson, Legal Representative of ENSA network - Director of International Relations, Veneto Region, and the acceptance of the Members, was created a new working group for promoting well-being and implementing Social Emotional Learning in Europe.  The present coordination of the thematic ENSA working group- Wellbeing and Social Emotional Learning for the next 4 year is led by the  Social Cooperative of Cyclades - ALTERA Vita.     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ERASMUS + KA1 Higher Education</vt:lpstr>
      <vt:lpstr>Παρουσίαση του PowerPoint</vt:lpstr>
      <vt:lpstr>MOODLE PLATFORM</vt:lpstr>
      <vt:lpstr>E-Learning- Social Cooperative Cyclades</vt:lpstr>
      <vt:lpstr>ALTERA VITA</vt:lpstr>
      <vt:lpstr>Open-Source Community </vt:lpstr>
      <vt:lpstr> </vt:lpstr>
      <vt:lpstr>Παρουσίαση του PowerPoint</vt:lpstr>
      <vt:lpstr>Παρουσίαση του PowerPoint</vt:lpstr>
      <vt:lpstr>INTERACTIVE SEMINARS BY WEB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   LEVEL UP-GAMIFICATION</vt:lpstr>
      <vt:lpstr>GAMIFICATION</vt:lpstr>
      <vt:lpstr>Παρουσίαση του PowerPoint</vt:lpstr>
      <vt:lpstr>GAMIFICATION</vt:lpstr>
      <vt:lpstr>Παρουσίαση του PowerPoint</vt:lpstr>
      <vt:lpstr>SLOODLE – E LEARNING FOR VIRTUAL WORLDS</vt:lpstr>
      <vt:lpstr>Παρουσίαση του PowerPoint</vt:lpstr>
      <vt:lpstr>Παρουσίαση του PowerPoint</vt:lpstr>
      <vt:lpstr>Παρουσίαση του PowerPoint</vt:lpstr>
      <vt:lpstr>JEUNE THEATRE EUROPEEN</vt:lpstr>
      <vt:lpstr>JEUNE THEATRE EUROPEEN</vt:lpstr>
      <vt:lpstr>Παρουσίαση του PowerPoint</vt:lpstr>
      <vt:lpstr>ALTERA VITA-Prevention Programmes</vt:lpstr>
      <vt:lpstr>HOLISTIC APROACH</vt:lpstr>
      <vt:lpstr> Social Cooperative Of Cyclades </vt:lpstr>
      <vt:lpstr>Prevention Programmes in Schools</vt:lpstr>
      <vt:lpstr>Παρουσίαση του PowerPoint</vt:lpstr>
      <vt:lpstr>     ENVIROMENT-Walk along the paths of my island –  discover myself</vt:lpstr>
      <vt:lpstr>FESTIVAL OF THE PATHS        Parents- Educators  - Adolescents</vt:lpstr>
      <vt:lpstr>FESTIVAL OF THE PATHS        Parents- Educators  - Adolescents.</vt:lpstr>
      <vt:lpstr>Παρουσίαση του PowerPoint</vt:lpstr>
      <vt:lpstr>Παρουσίαση του PowerPoint</vt:lpstr>
      <vt:lpstr>Social Cooperative of Cyclades</vt:lpstr>
      <vt:lpstr>Travelling in the Aegean Sea and its life Social Cooperative of Cyclades</vt:lpstr>
      <vt:lpstr> Mixed Theatrical team Social Cooperative of Cyclades</vt:lpstr>
      <vt:lpstr>       Theatrical team</vt:lpstr>
      <vt:lpstr>Mixed Theatrical team-Ferekidis</vt:lpstr>
      <vt:lpstr>EUROPEAN NETWORK OF YOUTH THEATRE  GRENOBLE, France</vt:lpstr>
      <vt:lpstr>EUROPEAN FESTIVAL OF YOUTH THEATRE  GRENOBLE, France 2005.</vt:lpstr>
      <vt:lpstr>EUROPEAN FESTIVAL OF YOUTH THEATRE  GRENOBLE- France-2008</vt:lpstr>
      <vt:lpstr>EUROPEAN FESTIVAL OF YOUTH THEATRE  GRENOBLE- France 2012</vt:lpstr>
      <vt:lpstr>Theatrical Team FEREKYDIS Social Cooperative of Cyclades</vt:lpstr>
      <vt:lpstr>Social Cooperative of Cyclades EUROPEAN Projects</vt:lpstr>
      <vt:lpstr>Παρουσίαση του PowerPoint</vt:lpstr>
      <vt:lpstr>STORYTELLING- GREECE</vt:lpstr>
      <vt:lpstr>STORYTELLING- GREECE</vt:lpstr>
      <vt:lpstr>STORYTELLING- TRAINING GREECE</vt:lpstr>
      <vt:lpstr>European Solidarity Corps</vt:lpstr>
      <vt:lpstr>Multifunction Farm ALTERA VITA</vt:lpstr>
      <vt:lpstr>Παρουσίαση του PowerPoint</vt:lpstr>
      <vt:lpstr>Altera Vita-Virtual Study Visit</vt:lpstr>
      <vt:lpstr>Europe goes Local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European Solidarity Corps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ΑΝΤΩΝΗΣ</dc:creator>
  <cp:lastModifiedBy>Miltos Sakellariou</cp:lastModifiedBy>
  <cp:revision>12</cp:revision>
  <dcterms:created xsi:type="dcterms:W3CDTF">2017-10-19T15:59:30Z</dcterms:created>
  <dcterms:modified xsi:type="dcterms:W3CDTF">2023-04-15T20:07:55Z</dcterms:modified>
</cp:coreProperties>
</file>